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1" r:id="rId1"/>
  </p:sldMasterIdLst>
  <p:notesMasterIdLst>
    <p:notesMasterId r:id="rId32"/>
  </p:notesMasterIdLst>
  <p:sldIdLst>
    <p:sldId id="277" r:id="rId2"/>
    <p:sldId id="276" r:id="rId3"/>
    <p:sldId id="295" r:id="rId4"/>
    <p:sldId id="296" r:id="rId5"/>
    <p:sldId id="257" r:id="rId6"/>
    <p:sldId id="258" r:id="rId7"/>
    <p:sldId id="259" r:id="rId8"/>
    <p:sldId id="261" r:id="rId9"/>
    <p:sldId id="262" r:id="rId10"/>
    <p:sldId id="263" r:id="rId11"/>
    <p:sldId id="264" r:id="rId12"/>
    <p:sldId id="265" r:id="rId13"/>
    <p:sldId id="266" r:id="rId14"/>
    <p:sldId id="273"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4" r:id="rId30"/>
    <p:sldId id="293" r:id="rId3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273" autoAdjust="0"/>
  </p:normalViewPr>
  <p:slideViewPr>
    <p:cSldViewPr snapToGrid="0">
      <p:cViewPr>
        <p:scale>
          <a:sx n="46" d="100"/>
          <a:sy n="46" d="100"/>
        </p:scale>
        <p:origin x="1420" y="2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4EC74B-FAED-41C3-B1BF-F44E26BE9438}" type="datetimeFigureOut">
              <a:rPr lang="en-US" smtClean="0"/>
              <a:t>11/29/2023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A0CDBC-8BC8-44FC-9E9F-97678F3498C7}" type="slidenum">
              <a:rPr lang="en-US" smtClean="0"/>
              <a:t>‹#›</a:t>
            </a:fld>
            <a:endParaRPr lang="en-US"/>
          </a:p>
        </p:txBody>
      </p:sp>
    </p:spTree>
    <p:extLst>
      <p:ext uri="{BB962C8B-B14F-4D97-AF65-F5344CB8AC3E}">
        <p14:creationId xmlns:p14="http://schemas.microsoft.com/office/powerpoint/2010/main" val="2507196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0CDBC-8BC8-44FC-9E9F-97678F3498C7}" type="slidenum">
              <a:rPr lang="en-US" smtClean="0"/>
              <a:t>1</a:t>
            </a:fld>
            <a:endParaRPr lang="en-US"/>
          </a:p>
        </p:txBody>
      </p:sp>
    </p:spTree>
    <p:extLst>
      <p:ext uri="{BB962C8B-B14F-4D97-AF65-F5344CB8AC3E}">
        <p14:creationId xmlns:p14="http://schemas.microsoft.com/office/powerpoint/2010/main" val="2833235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0CDBC-8BC8-44FC-9E9F-97678F3498C7}" type="slidenum">
              <a:rPr lang="en-US" smtClean="0"/>
              <a:t>30</a:t>
            </a:fld>
            <a:endParaRPr lang="en-US"/>
          </a:p>
        </p:txBody>
      </p:sp>
    </p:spTree>
    <p:extLst>
      <p:ext uri="{BB962C8B-B14F-4D97-AF65-F5344CB8AC3E}">
        <p14:creationId xmlns:p14="http://schemas.microsoft.com/office/powerpoint/2010/main" val="454703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0CDBC-8BC8-44FC-9E9F-97678F3498C7}" type="slidenum">
              <a:rPr lang="en-US" smtClean="0"/>
              <a:t>13</a:t>
            </a:fld>
            <a:endParaRPr lang="en-US"/>
          </a:p>
        </p:txBody>
      </p:sp>
    </p:spTree>
    <p:extLst>
      <p:ext uri="{BB962C8B-B14F-4D97-AF65-F5344CB8AC3E}">
        <p14:creationId xmlns:p14="http://schemas.microsoft.com/office/powerpoint/2010/main" val="3514575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0CDBC-8BC8-44FC-9E9F-97678F3498C7}" type="slidenum">
              <a:rPr lang="en-US" smtClean="0"/>
              <a:t>15</a:t>
            </a:fld>
            <a:endParaRPr lang="en-US"/>
          </a:p>
        </p:txBody>
      </p:sp>
    </p:spTree>
    <p:extLst>
      <p:ext uri="{BB962C8B-B14F-4D97-AF65-F5344CB8AC3E}">
        <p14:creationId xmlns:p14="http://schemas.microsoft.com/office/powerpoint/2010/main" val="2118836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0CDBC-8BC8-44FC-9E9F-97678F3498C7}" type="slidenum">
              <a:rPr lang="en-US" smtClean="0"/>
              <a:t>16</a:t>
            </a:fld>
            <a:endParaRPr lang="en-US"/>
          </a:p>
        </p:txBody>
      </p:sp>
    </p:spTree>
    <p:extLst>
      <p:ext uri="{BB962C8B-B14F-4D97-AF65-F5344CB8AC3E}">
        <p14:creationId xmlns:p14="http://schemas.microsoft.com/office/powerpoint/2010/main" val="3386135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0CDBC-8BC8-44FC-9E9F-97678F3498C7}" type="slidenum">
              <a:rPr lang="en-US" smtClean="0"/>
              <a:t>17</a:t>
            </a:fld>
            <a:endParaRPr lang="en-US"/>
          </a:p>
        </p:txBody>
      </p:sp>
    </p:spTree>
    <p:extLst>
      <p:ext uri="{BB962C8B-B14F-4D97-AF65-F5344CB8AC3E}">
        <p14:creationId xmlns:p14="http://schemas.microsoft.com/office/powerpoint/2010/main" val="1712206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0CDBC-8BC8-44FC-9E9F-97678F3498C7}" type="slidenum">
              <a:rPr lang="en-US" smtClean="0"/>
              <a:t>19</a:t>
            </a:fld>
            <a:endParaRPr lang="en-US"/>
          </a:p>
        </p:txBody>
      </p:sp>
    </p:spTree>
    <p:extLst>
      <p:ext uri="{BB962C8B-B14F-4D97-AF65-F5344CB8AC3E}">
        <p14:creationId xmlns:p14="http://schemas.microsoft.com/office/powerpoint/2010/main" val="1511294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0CDBC-8BC8-44FC-9E9F-97678F3498C7}" type="slidenum">
              <a:rPr lang="en-US" smtClean="0"/>
              <a:t>21</a:t>
            </a:fld>
            <a:endParaRPr lang="en-US"/>
          </a:p>
        </p:txBody>
      </p:sp>
    </p:spTree>
    <p:extLst>
      <p:ext uri="{BB962C8B-B14F-4D97-AF65-F5344CB8AC3E}">
        <p14:creationId xmlns:p14="http://schemas.microsoft.com/office/powerpoint/2010/main" val="1700023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0CDBC-8BC8-44FC-9E9F-97678F3498C7}" type="slidenum">
              <a:rPr lang="en-US" smtClean="0"/>
              <a:t>22</a:t>
            </a:fld>
            <a:endParaRPr lang="en-US"/>
          </a:p>
        </p:txBody>
      </p:sp>
    </p:spTree>
    <p:extLst>
      <p:ext uri="{BB962C8B-B14F-4D97-AF65-F5344CB8AC3E}">
        <p14:creationId xmlns:p14="http://schemas.microsoft.com/office/powerpoint/2010/main" val="3361946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0CDBC-8BC8-44FC-9E9F-97678F3498C7}" type="slidenum">
              <a:rPr lang="en-US" smtClean="0"/>
              <a:t>28</a:t>
            </a:fld>
            <a:endParaRPr lang="en-US"/>
          </a:p>
        </p:txBody>
      </p:sp>
    </p:spTree>
    <p:extLst>
      <p:ext uri="{BB962C8B-B14F-4D97-AF65-F5344CB8AC3E}">
        <p14:creationId xmlns:p14="http://schemas.microsoft.com/office/powerpoint/2010/main" val="2585627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EF7DC3-E4C2-40B6-86EB-A8C15C2302EB}"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6C291-DC88-4405-954D-216CD06FD905}" type="slidenum">
              <a:rPr lang="en-US" smtClean="0"/>
              <a:t>‹#›</a:t>
            </a:fld>
            <a:endParaRPr lang="en-US"/>
          </a:p>
        </p:txBody>
      </p:sp>
    </p:spTree>
    <p:extLst>
      <p:ext uri="{BB962C8B-B14F-4D97-AF65-F5344CB8AC3E}">
        <p14:creationId xmlns:p14="http://schemas.microsoft.com/office/powerpoint/2010/main" val="2455268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F7DC3-E4C2-40B6-86EB-A8C15C2302EB}"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1969409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F7DC3-E4C2-40B6-86EB-A8C15C2302EB}"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2125928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F7DC3-E4C2-40B6-86EB-A8C15C2302EB}"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1573908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EF7DC3-E4C2-40B6-86EB-A8C15C2302EB}"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1470662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EF7DC3-E4C2-40B6-86EB-A8C15C2302EB}" type="datetimeFigureOut">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585216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EF7DC3-E4C2-40B6-86EB-A8C15C2302EB}" type="datetimeFigureOut">
              <a:rPr lang="en-US" smtClean="0"/>
              <a:t>11/29/2023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355712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EF7DC3-E4C2-40B6-86EB-A8C15C2302EB}" type="datetimeFigureOut">
              <a:rPr lang="en-US" smtClean="0"/>
              <a:t>11/29/2023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787903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EF7DC3-E4C2-40B6-86EB-A8C15C2302EB}" type="datetimeFigureOut">
              <a:rPr lang="en-US" smtClean="0"/>
              <a:t>11/29/2023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1440664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EF7DC3-E4C2-40B6-86EB-A8C15C2302EB}" type="datetimeFigureOut">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46C291-DC88-4405-954D-216CD06FD905}" type="slidenum">
              <a:rPr lang="en-US" smtClean="0"/>
              <a:t>‹#›</a:t>
            </a:fld>
            <a:endParaRPr lang="en-US"/>
          </a:p>
        </p:txBody>
      </p:sp>
    </p:spTree>
    <p:extLst>
      <p:ext uri="{BB962C8B-B14F-4D97-AF65-F5344CB8AC3E}">
        <p14:creationId xmlns:p14="http://schemas.microsoft.com/office/powerpoint/2010/main" val="2235691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EF7DC3-E4C2-40B6-86EB-A8C15C2302EB}" type="datetimeFigureOut">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1703724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F7DC3-E4C2-40B6-86EB-A8C15C2302EB}" type="datetimeFigureOut">
              <a:rPr lang="en-US" smtClean="0"/>
              <a:t>11/29/2023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DC0997-27DA-41FB-9245-1ECB9B3EBB50}" type="slidenum">
              <a:rPr lang="en-US" smtClean="0"/>
              <a:t>‹#›</a:t>
            </a:fld>
            <a:endParaRPr lang="en-US"/>
          </a:p>
        </p:txBody>
      </p:sp>
    </p:spTree>
    <p:extLst>
      <p:ext uri="{BB962C8B-B14F-4D97-AF65-F5344CB8AC3E}">
        <p14:creationId xmlns:p14="http://schemas.microsoft.com/office/powerpoint/2010/main" val="3941823256"/>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00" y="854075"/>
            <a:ext cx="10515600" cy="4351338"/>
          </a:xfrm>
        </p:spPr>
        <p:txBody>
          <a:bodyPr>
            <a:normAutofit/>
          </a:bodyPr>
          <a:lstStyle/>
          <a:p>
            <a:pPr marL="0" indent="0" algn="ctr">
              <a:buNone/>
            </a:pPr>
            <a:r>
              <a:rPr lang="en-US" sz="3600" b="1" dirty="0">
                <a:latin typeface="Times New Roman" panose="02020603050405020304" pitchFamily="18" charset="0"/>
                <a:ea typeface="Calibri" panose="020F0502020204030204" pitchFamily="34" charset="0"/>
                <a:cs typeface="Times New Roman" panose="02020603050405020304" pitchFamily="18" charset="0"/>
              </a:rPr>
              <a:t>Interpersonal </a:t>
            </a:r>
            <a:r>
              <a:rPr lang="en-US" sz="3600" b="1" dirty="0" smtClean="0">
                <a:latin typeface="Times New Roman" panose="02020603050405020304" pitchFamily="18" charset="0"/>
                <a:ea typeface="Calibri" panose="020F0502020204030204" pitchFamily="34" charset="0"/>
                <a:cs typeface="Times New Roman" panose="02020603050405020304" pitchFamily="18" charset="0"/>
              </a:rPr>
              <a:t>relationships</a:t>
            </a:r>
          </a:p>
          <a:p>
            <a:pPr marL="0" indent="0" algn="ctr">
              <a:buNone/>
            </a:pPr>
            <a:r>
              <a:rPr lang="en-US" sz="3600" dirty="0">
                <a:solidFill>
                  <a:prstClr val="black"/>
                </a:solidFill>
                <a:latin typeface="Times New Roman" panose="02020603050405020304" pitchFamily="18" charset="0"/>
                <a:cs typeface="Times New Roman" panose="02020603050405020304" pitchFamily="18" charset="0"/>
              </a:rPr>
              <a:t>Nurse-Client </a:t>
            </a:r>
            <a:r>
              <a:rPr lang="en-US" sz="3600" dirty="0" smtClean="0">
                <a:solidFill>
                  <a:prstClr val="black"/>
                </a:solidFill>
                <a:latin typeface="Times New Roman" panose="02020603050405020304" pitchFamily="18" charset="0"/>
                <a:cs typeface="Times New Roman" panose="02020603050405020304" pitchFamily="18" charset="0"/>
              </a:rPr>
              <a:t>Relationships</a:t>
            </a:r>
          </a:p>
          <a:p>
            <a:pPr marL="0" indent="0" algn="ctr">
              <a:buNone/>
            </a:pPr>
            <a:r>
              <a:rPr lang="en-US" sz="3600" dirty="0">
                <a:latin typeface="Times New Roman" panose="02020603050405020304" pitchFamily="18" charset="0"/>
                <a:cs typeface="Times New Roman" panose="02020603050405020304" pitchFamily="18" charset="0"/>
              </a:rPr>
              <a:t>Nurse- Doctor relationship </a:t>
            </a:r>
          </a:p>
          <a:p>
            <a:pPr marL="0" indent="0" algn="ctr">
              <a:buNone/>
            </a:pPr>
            <a:endParaRPr lang="en-US" sz="3600" dirty="0" smtClean="0">
              <a:solidFill>
                <a:prstClr val="black"/>
              </a:solidFill>
              <a:latin typeface="Times New Roman" panose="02020603050405020304" pitchFamily="18" charset="0"/>
              <a:cs typeface="Times New Roman" panose="02020603050405020304" pitchFamily="18" charset="0"/>
            </a:endParaRPr>
          </a:p>
          <a:p>
            <a:pPr marL="0" indent="0" algn="ctr">
              <a:buNone/>
            </a:pPr>
            <a:r>
              <a:rPr lang="en-US" sz="3600" smtClean="0">
                <a:solidFill>
                  <a:prstClr val="black"/>
                </a:solidFill>
                <a:latin typeface="Times New Roman" panose="02020603050405020304" pitchFamily="18" charset="0"/>
                <a:cs typeface="Times New Roman" panose="02020603050405020304" pitchFamily="18" charset="0"/>
              </a:rPr>
              <a:t>L7</a:t>
            </a:r>
            <a:endParaRPr lang="en-US" sz="3600" dirty="0" smtClean="0">
              <a:solidFill>
                <a:prstClr val="black"/>
              </a:solidFill>
              <a:latin typeface="Times New Roman" panose="02020603050405020304" pitchFamily="18" charset="0"/>
              <a:cs typeface="Times New Roman" panose="02020603050405020304" pitchFamily="18" charset="0"/>
            </a:endParaRPr>
          </a:p>
          <a:p>
            <a:pPr marL="0" indent="0" algn="ctr">
              <a:buNone/>
            </a:pPr>
            <a:r>
              <a:rPr lang="en-US" sz="3600" dirty="0" err="1" smtClean="0">
                <a:solidFill>
                  <a:prstClr val="black"/>
                </a:solidFill>
                <a:latin typeface="Times New Roman" panose="02020603050405020304" pitchFamily="18" charset="0"/>
                <a:cs typeface="Times New Roman" panose="02020603050405020304" pitchFamily="18" charset="0"/>
              </a:rPr>
              <a:t>Prof.Dr.Samira.M.Ebrahim</a:t>
            </a:r>
            <a:endParaRPr lang="en-US" sz="3600" dirty="0" smtClean="0">
              <a:solidFill>
                <a:prstClr val="black"/>
              </a:solidFill>
              <a:latin typeface="Times New Roman" panose="02020603050405020304" pitchFamily="18" charset="0"/>
              <a:cs typeface="Times New Roman" panose="02020603050405020304" pitchFamily="18" charset="0"/>
            </a:endParaRPr>
          </a:p>
          <a:p>
            <a:pPr marL="0" indent="0" algn="ctr">
              <a:buNone/>
            </a:pPr>
            <a:r>
              <a:rPr lang="en-US" sz="3600" dirty="0" smtClean="0">
                <a:solidFill>
                  <a:prstClr val="black"/>
                </a:solidFill>
                <a:latin typeface="Times New Roman" panose="02020603050405020304" pitchFamily="18" charset="0"/>
                <a:cs typeface="Times New Roman" panose="02020603050405020304" pitchFamily="18" charset="0"/>
              </a:rPr>
              <a:t>2023-2024</a:t>
            </a:r>
            <a:endParaRPr lang="en-US" sz="3600" dirty="0">
              <a:solidFill>
                <a:prstClr val="black"/>
              </a:solidFill>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2963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95003" y="273194"/>
            <a:ext cx="11498899" cy="6369145"/>
          </a:xfrm>
        </p:spPr>
        <p:txBody>
          <a:bodyPr>
            <a:noAutofit/>
          </a:bodyPr>
          <a:lstStyle/>
          <a:p>
            <a:pPr marL="0" indent="0" algn="just">
              <a:lnSpc>
                <a:spcPct val="150000"/>
              </a:lnSpc>
              <a:buNone/>
            </a:pPr>
            <a:r>
              <a:rPr lang="en-US" sz="3200" b="1" dirty="0">
                <a:solidFill>
                  <a:srgbClr val="00B0F0"/>
                </a:solidFill>
                <a:latin typeface="Times New Roman" panose="02020603050405020304" pitchFamily="18" charset="0"/>
                <a:cs typeface="Times New Roman" panose="02020603050405020304" pitchFamily="18" charset="0"/>
              </a:rPr>
              <a:t>5.  Power. </a:t>
            </a:r>
            <a:r>
              <a:rPr lang="en-US" sz="3200" dirty="0">
                <a:solidFill>
                  <a:schemeClr val="tx1"/>
                </a:solidFill>
                <a:latin typeface="Times New Roman" panose="02020603050405020304" pitchFamily="18" charset="0"/>
                <a:cs typeface="Times New Roman" panose="02020603050405020304" pitchFamily="18" charset="0"/>
              </a:rPr>
              <a:t>The nurse-client relationship is one of unequal power. Although the nurse may not immediately perceive it, the nurse has more power than the client. The nurse has more authority and influence in the health care system, specialized knowledge, access to privileged information, and the ability to advocate for the client and the client’s significant others. The appropriate use of power, in a caring manner, enables the nurse to partner with the client to meet the client’s needs. A misuse of power is considered abuse. </a:t>
            </a:r>
          </a:p>
        </p:txBody>
      </p:sp>
    </p:spTree>
    <p:custDataLst>
      <p:tags r:id="rId1"/>
    </p:custDataLst>
    <p:extLst>
      <p:ext uri="{BB962C8B-B14F-4D97-AF65-F5344CB8AC3E}">
        <p14:creationId xmlns:p14="http://schemas.microsoft.com/office/powerpoint/2010/main" val="12815292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9210" y="1683581"/>
            <a:ext cx="11642784" cy="3881832"/>
          </a:xfrm>
          <a:prstGeom prst="rect">
            <a:avLst/>
          </a:prstGeom>
        </p:spPr>
        <p:txBody>
          <a:bodyPr wrap="square">
            <a:spAutoFit/>
          </a:bodyPr>
          <a:lstStyle/>
          <a:p>
            <a:pPr algn="just">
              <a:lnSpc>
                <a:spcPct val="200000"/>
              </a:lnSpc>
            </a:pPr>
            <a:r>
              <a:rPr lang="en-US" sz="3200" dirty="0">
                <a:solidFill>
                  <a:schemeClr val="tx1"/>
                </a:solidFill>
                <a:latin typeface="Times New Roman" panose="02020603050405020304" pitchFamily="18" charset="0"/>
                <a:cs typeface="Times New Roman" panose="02020603050405020304" pitchFamily="18" charset="0"/>
              </a:rPr>
              <a:t>1.Regulated by a code of ethics and    professional standards.</a:t>
            </a:r>
          </a:p>
          <a:p>
            <a:pPr algn="just">
              <a:lnSpc>
                <a:spcPct val="200000"/>
              </a:lnSpc>
            </a:pPr>
            <a:r>
              <a:rPr lang="en-US" sz="3200" dirty="0">
                <a:solidFill>
                  <a:schemeClr val="tx1"/>
                </a:solidFill>
                <a:latin typeface="Times New Roman" panose="02020603050405020304" pitchFamily="18" charset="0"/>
                <a:cs typeface="Times New Roman" panose="02020603050405020304" pitchFamily="18" charset="0"/>
              </a:rPr>
              <a:t>2- Nurse is paid to provide care  to client.</a:t>
            </a:r>
          </a:p>
          <a:p>
            <a:pPr algn="just">
              <a:lnSpc>
                <a:spcPct val="200000"/>
              </a:lnSpc>
            </a:pPr>
            <a:r>
              <a:rPr lang="en-US" sz="3200" dirty="0">
                <a:solidFill>
                  <a:schemeClr val="tx1"/>
                </a:solidFill>
                <a:latin typeface="Times New Roman" panose="02020603050405020304" pitchFamily="18" charset="0"/>
                <a:cs typeface="Times New Roman" panose="02020603050405020304" pitchFamily="18" charset="0"/>
              </a:rPr>
              <a:t>3- Time-limited for the   length of the client’s need for    nursing care.</a:t>
            </a:r>
          </a:p>
          <a:p>
            <a:pPr algn="just">
              <a:lnSpc>
                <a:spcPct val="200000"/>
              </a:lnSpc>
            </a:pPr>
            <a:r>
              <a:rPr lang="en-US" sz="3200" dirty="0">
                <a:solidFill>
                  <a:schemeClr val="tx1"/>
                </a:solidFill>
                <a:latin typeface="Times New Roman" panose="02020603050405020304" pitchFamily="18" charset="0"/>
                <a:cs typeface="Times New Roman" panose="02020603050405020304" pitchFamily="18" charset="0"/>
              </a:rPr>
              <a:t>4- Place defined and limited to where nursing care is provided.</a:t>
            </a:r>
          </a:p>
        </p:txBody>
      </p:sp>
      <p:sp>
        <p:nvSpPr>
          <p:cNvPr id="3" name="Title 1"/>
          <p:cNvSpPr>
            <a:spLocks noGrp="1"/>
          </p:cNvSpPr>
          <p:nvPr>
            <p:ph type="title"/>
          </p:nvPr>
        </p:nvSpPr>
        <p:spPr>
          <a:xfrm>
            <a:off x="549217" y="634346"/>
            <a:ext cx="11452777" cy="1049235"/>
          </a:xfrm>
        </p:spPr>
        <p:txBody>
          <a:bodyPr>
            <a:noAutofit/>
          </a:bodyPr>
          <a:lstStyle/>
          <a:p>
            <a:r>
              <a:rPr lang="en-US"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Characteristics  </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of professional (nurse-client)  relationships </a:t>
            </a:r>
          </a:p>
        </p:txBody>
      </p:sp>
    </p:spTree>
    <p:custDataLst>
      <p:tags r:id="rId1"/>
    </p:custDataLst>
    <p:extLst>
      <p:ext uri="{BB962C8B-B14F-4D97-AF65-F5344CB8AC3E}">
        <p14:creationId xmlns:p14="http://schemas.microsoft.com/office/powerpoint/2010/main" val="342318365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3.54167E-6 3.7037E-6 L -3.54167E-6 -0.07223 " pathEditMode="relative" rAng="0" ptsTypes="AA">
                                      <p:cBhvr>
                                        <p:cTn id="6" dur="250" accel="50000" decel="50000" autoRev="1" fill="hold">
                                          <p:stCondLst>
                                            <p:cond delay="0"/>
                                          </p:stCondLst>
                                        </p:cTn>
                                        <p:tgtEl>
                                          <p:spTgt spid="3"/>
                                        </p:tgtEl>
                                        <p:attrNameLst>
                                          <p:attrName>ppt_x</p:attrName>
                                          <p:attrName>ppt_y</p:attrName>
                                        </p:attrNameLst>
                                      </p:cBhvr>
                                      <p:rCtr x="0" y="-3611"/>
                                    </p:animMotion>
                                    <p:animRot by="1500000">
                                      <p:cBhvr>
                                        <p:cTn id="7" dur="125" fill="hold">
                                          <p:stCondLst>
                                            <p:cond delay="0"/>
                                          </p:stCondLst>
                                        </p:cTn>
                                        <p:tgtEl>
                                          <p:spTgt spid="3"/>
                                        </p:tgtEl>
                                        <p:attrNameLst>
                                          <p:attrName>r</p:attrName>
                                        </p:attrNameLst>
                                      </p:cBhvr>
                                    </p:animRot>
                                    <p:animRot by="-1500000">
                                      <p:cBhvr>
                                        <p:cTn id="8" dur="125" fill="hold">
                                          <p:stCondLst>
                                            <p:cond delay="125"/>
                                          </p:stCondLst>
                                        </p:cTn>
                                        <p:tgtEl>
                                          <p:spTgt spid="3"/>
                                        </p:tgtEl>
                                        <p:attrNameLst>
                                          <p:attrName>r</p:attrName>
                                        </p:attrNameLst>
                                      </p:cBhvr>
                                    </p:animRot>
                                    <p:animRot by="-1500000">
                                      <p:cBhvr>
                                        <p:cTn id="9" dur="125" fill="hold">
                                          <p:stCondLst>
                                            <p:cond delay="250"/>
                                          </p:stCondLst>
                                        </p:cTn>
                                        <p:tgtEl>
                                          <p:spTgt spid="3"/>
                                        </p:tgtEl>
                                        <p:attrNameLst>
                                          <p:attrName>r</p:attrName>
                                        </p:attrNameLst>
                                      </p:cBhvr>
                                    </p:animRot>
                                    <p:animRot by="1500000">
                                      <p:cBhvr>
                                        <p:cTn id="10" dur="125" fill="hold">
                                          <p:stCondLst>
                                            <p:cond delay="375"/>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barn(inVertical)">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barn(inVertical)">
                                      <p:cBhvr>
                                        <p:cTn id="20" dur="500"/>
                                        <p:tgtEl>
                                          <p:spTgt spid="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barn(inVertical)">
                                      <p:cBhvr>
                                        <p:cTn id="25" dur="500"/>
                                        <p:tgtEl>
                                          <p:spTgt spid="6">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animEffect transition="in" filter="barn(inVertical)">
                                      <p:cBhvr>
                                        <p:cTn id="30"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8907" y="1086930"/>
            <a:ext cx="10748513" cy="3881832"/>
          </a:xfrm>
          <a:prstGeom prst="rect">
            <a:avLst/>
          </a:prstGeom>
        </p:spPr>
        <p:txBody>
          <a:bodyPr wrap="square">
            <a:spAutoFit/>
          </a:bodyPr>
          <a:lstStyle/>
          <a:p>
            <a:pPr algn="just">
              <a:lnSpc>
                <a:spcPct val="200000"/>
              </a:lnSpc>
            </a:pPr>
            <a:r>
              <a:rPr lang="en-US" sz="3200" dirty="0">
                <a:solidFill>
                  <a:schemeClr val="tx1"/>
                </a:solidFill>
                <a:latin typeface="Times New Roman" panose="02020603050405020304" pitchFamily="18" charset="0"/>
                <a:cs typeface="Times New Roman" panose="02020603050405020304" pitchFamily="18" charset="0"/>
              </a:rPr>
              <a:t>5-Goal-directed to provide care to client.</a:t>
            </a:r>
          </a:p>
          <a:p>
            <a:pPr algn="just">
              <a:lnSpc>
                <a:spcPct val="200000"/>
              </a:lnSpc>
            </a:pPr>
            <a:r>
              <a:rPr lang="en-US" sz="3200" dirty="0">
                <a:solidFill>
                  <a:schemeClr val="tx1"/>
                </a:solidFill>
                <a:latin typeface="Times New Roman" panose="02020603050405020304" pitchFamily="18" charset="0"/>
                <a:cs typeface="Times New Roman" panose="02020603050405020304" pitchFamily="18" charset="0"/>
              </a:rPr>
              <a:t>6- Nurse provides care to client.</a:t>
            </a:r>
          </a:p>
          <a:p>
            <a:pPr algn="just">
              <a:lnSpc>
                <a:spcPct val="200000"/>
              </a:lnSpc>
            </a:pPr>
            <a:r>
              <a:rPr lang="en-US" sz="3200" dirty="0">
                <a:solidFill>
                  <a:schemeClr val="tx1"/>
                </a:solidFill>
                <a:latin typeface="Times New Roman" panose="02020603050405020304" pitchFamily="18" charset="0"/>
                <a:cs typeface="Times New Roman" panose="02020603050405020304" pitchFamily="18" charset="0"/>
              </a:rPr>
              <a:t>7- Nurse has more power due to authority, knowledge, influence and access to privilege</a:t>
            </a:r>
            <a:r>
              <a:rPr lang="ar-IQ" sz="3200" dirty="0">
                <a:solidFill>
                  <a:schemeClr val="tx1"/>
                </a:solidFill>
                <a:latin typeface="Times New Roman" panose="02020603050405020304" pitchFamily="18" charset="0"/>
                <a:cs typeface="Times New Roman" panose="02020603050405020304" pitchFamily="18" charset="0"/>
              </a:rPr>
              <a:t>  </a:t>
            </a:r>
            <a:r>
              <a:rPr lang="en-US" sz="3200" dirty="0">
                <a:solidFill>
                  <a:schemeClr val="tx1"/>
                </a:solidFill>
                <a:latin typeface="Times New Roman" panose="02020603050405020304" pitchFamily="18" charset="0"/>
                <a:cs typeface="Times New Roman" panose="02020603050405020304" pitchFamily="18" charset="0"/>
              </a:rPr>
              <a:t>information about client</a:t>
            </a:r>
          </a:p>
        </p:txBody>
      </p:sp>
    </p:spTree>
    <p:extLst>
      <p:ext uri="{BB962C8B-B14F-4D97-AF65-F5344CB8AC3E}">
        <p14:creationId xmlns:p14="http://schemas.microsoft.com/office/powerpoint/2010/main" val="214144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2860" y="1115398"/>
            <a:ext cx="11248846" cy="4708981"/>
          </a:xfrm>
          <a:prstGeom prst="rect">
            <a:avLst/>
          </a:prstGeom>
        </p:spPr>
        <p:txBody>
          <a:bodyPr wrap="square">
            <a:spAutoFit/>
          </a:bodyPr>
          <a:lstStyle/>
          <a:p>
            <a:pPr algn="just">
              <a:lnSpc>
                <a:spcPct val="200000"/>
              </a:lnSpc>
            </a:pPr>
            <a:r>
              <a:rPr lang="en-US" sz="3200" dirty="0">
                <a:solidFill>
                  <a:srgbClr val="00B0F0"/>
                </a:solidFill>
                <a:latin typeface="Times New Roman" panose="02020603050405020304" pitchFamily="18" charset="0"/>
                <a:cs typeface="Times New Roman" panose="02020603050405020304" pitchFamily="18" charset="0"/>
              </a:rPr>
              <a:t>1- Initiation (orientation) phase : </a:t>
            </a:r>
          </a:p>
          <a:p>
            <a:pPr algn="just">
              <a:lnSpc>
                <a:spcPct val="200000"/>
              </a:lnSpc>
            </a:pPr>
            <a:r>
              <a:rPr lang="en-US" sz="3000" dirty="0">
                <a:solidFill>
                  <a:schemeClr val="tx1"/>
                </a:solidFill>
                <a:latin typeface="Times New Roman" panose="02020603050405020304" pitchFamily="18" charset="0"/>
                <a:cs typeface="Times New Roman" panose="02020603050405020304" pitchFamily="18" charset="0"/>
              </a:rPr>
              <a:t>partners (nurse-patient) are strangers to each other.</a:t>
            </a:r>
          </a:p>
          <a:p>
            <a:pPr algn="just">
              <a:lnSpc>
                <a:spcPct val="200000"/>
              </a:lnSpc>
            </a:pPr>
            <a:r>
              <a:rPr lang="en-US" sz="3200" dirty="0">
                <a:solidFill>
                  <a:srgbClr val="00B0F0"/>
                </a:solidFill>
                <a:latin typeface="Times New Roman" panose="02020603050405020304" pitchFamily="18" charset="0"/>
                <a:cs typeface="Times New Roman" panose="02020603050405020304" pitchFamily="18" charset="0"/>
              </a:rPr>
              <a:t>2- Continuation (Active Working) phase </a:t>
            </a:r>
          </a:p>
          <a:p>
            <a:pPr algn="just">
              <a:lnSpc>
                <a:spcPct val="200000"/>
              </a:lnSpc>
            </a:pPr>
            <a:r>
              <a:rPr lang="en-US" sz="3000" dirty="0">
                <a:solidFill>
                  <a:schemeClr val="tx1"/>
                </a:solidFill>
                <a:latin typeface="Times New Roman" panose="02020603050405020304" pitchFamily="18" charset="0"/>
                <a:cs typeface="Times New Roman" panose="02020603050405020304" pitchFamily="18" charset="0"/>
              </a:rPr>
              <a:t>Lowering of anxiety level, increased feeling of trust , however some patients may continue to test the nurse .</a:t>
            </a:r>
          </a:p>
        </p:txBody>
      </p:sp>
      <p:sp>
        <p:nvSpPr>
          <p:cNvPr id="5" name="Title 1"/>
          <p:cNvSpPr>
            <a:spLocks noGrp="1"/>
          </p:cNvSpPr>
          <p:nvPr>
            <p:ph type="title"/>
          </p:nvPr>
        </p:nvSpPr>
        <p:spPr>
          <a:xfrm>
            <a:off x="817418" y="307702"/>
            <a:ext cx="10310657" cy="1049235"/>
          </a:xfrm>
        </p:spPr>
        <p:txBody>
          <a:bodyPr/>
          <a:lstStyle/>
          <a:p>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Phases of the nurse-patient relationship : </a:t>
            </a:r>
          </a:p>
        </p:txBody>
      </p:sp>
    </p:spTree>
    <p:extLst>
      <p:ext uri="{BB962C8B-B14F-4D97-AF65-F5344CB8AC3E}">
        <p14:creationId xmlns:p14="http://schemas.microsoft.com/office/powerpoint/2010/main" val="307786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4" presetClass="emph" presetSubtype="0" fill="hold" grpId="0" nodeType="clickEffect">
                                  <p:stCondLst>
                                    <p:cond delay="0"/>
                                  </p:stCondLst>
                                  <p:iterate type="lt">
                                    <p:tmPct val="10000"/>
                                  </p:iterate>
                                  <p:childTnLst>
                                    <p:animMotion origin="layout" path="M -4.58333E-6 3.7037E-6 L -4.58333E-6 -0.07223 " pathEditMode="relative" rAng="0" ptsTypes="AA">
                                      <p:cBhvr>
                                        <p:cTn id="16" dur="250" accel="50000" decel="50000" autoRev="1" fill="hold">
                                          <p:stCondLst>
                                            <p:cond delay="0"/>
                                          </p:stCondLst>
                                        </p:cTn>
                                        <p:tgtEl>
                                          <p:spTgt spid="5"/>
                                        </p:tgtEl>
                                        <p:attrNameLst>
                                          <p:attrName>ppt_x</p:attrName>
                                          <p:attrName>ppt_y</p:attrName>
                                        </p:attrNameLst>
                                      </p:cBhvr>
                                      <p:rCtr x="0" y="-3611"/>
                                    </p:animMotion>
                                    <p:animRot by="1500000">
                                      <p:cBhvr>
                                        <p:cTn id="17" dur="125" fill="hold">
                                          <p:stCondLst>
                                            <p:cond delay="0"/>
                                          </p:stCondLst>
                                        </p:cTn>
                                        <p:tgtEl>
                                          <p:spTgt spid="5"/>
                                        </p:tgtEl>
                                        <p:attrNameLst>
                                          <p:attrName>r</p:attrName>
                                        </p:attrNameLst>
                                      </p:cBhvr>
                                    </p:animRot>
                                    <p:animRot by="-1500000">
                                      <p:cBhvr>
                                        <p:cTn id="18" dur="125" fill="hold">
                                          <p:stCondLst>
                                            <p:cond delay="125"/>
                                          </p:stCondLst>
                                        </p:cTn>
                                        <p:tgtEl>
                                          <p:spTgt spid="5"/>
                                        </p:tgtEl>
                                        <p:attrNameLst>
                                          <p:attrName>r</p:attrName>
                                        </p:attrNameLst>
                                      </p:cBhvr>
                                    </p:animRot>
                                    <p:animRot by="-1500000">
                                      <p:cBhvr>
                                        <p:cTn id="19" dur="125" fill="hold">
                                          <p:stCondLst>
                                            <p:cond delay="250"/>
                                          </p:stCondLst>
                                        </p:cTn>
                                        <p:tgtEl>
                                          <p:spTgt spid="5"/>
                                        </p:tgtEl>
                                        <p:attrNameLst>
                                          <p:attrName>r</p:attrName>
                                        </p:attrNameLst>
                                      </p:cBhvr>
                                    </p:animRot>
                                    <p:animRot by="1500000">
                                      <p:cBhvr>
                                        <p:cTn id="20" dur="125" fill="hold">
                                          <p:stCondLst>
                                            <p:cond delay="375"/>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032" y="1058312"/>
            <a:ext cx="10018176" cy="4385067"/>
          </a:xfrm>
        </p:spPr>
        <p:txBody>
          <a:bodyPr>
            <a:noAutofit/>
          </a:bodyPr>
          <a:lstStyle/>
          <a:p>
            <a:pPr marL="0" lvl="0" indent="0" algn="just">
              <a:lnSpc>
                <a:spcPct val="150000"/>
              </a:lnSpc>
              <a:spcBef>
                <a:spcPts val="0"/>
              </a:spcBef>
              <a:buClrTx/>
              <a:buSzTx/>
              <a:buNone/>
            </a:pPr>
            <a:r>
              <a:rPr lang="en-US" sz="3200" dirty="0">
                <a:solidFill>
                  <a:srgbClr val="00B0F0"/>
                </a:solidFill>
                <a:latin typeface="Times New Roman" panose="02020603050405020304" pitchFamily="18" charset="0"/>
                <a:cs typeface="Times New Roman" panose="02020603050405020304" pitchFamily="18" charset="0"/>
              </a:rPr>
              <a:t>3- Termination concluding) phase </a:t>
            </a:r>
          </a:p>
          <a:p>
            <a:pPr marL="0" lvl="0" indent="0" algn="just">
              <a:lnSpc>
                <a:spcPct val="150000"/>
              </a:lnSpc>
              <a:spcBef>
                <a:spcPts val="0"/>
              </a:spcBef>
              <a:buClrTx/>
              <a:buSzTx/>
              <a:buNone/>
            </a:pPr>
            <a:r>
              <a:rPr lang="en-US" sz="3000" dirty="0">
                <a:solidFill>
                  <a:prstClr val="white"/>
                </a:solidFill>
                <a:latin typeface="Times New Roman" panose="02020603050405020304" pitchFamily="18" charset="0"/>
                <a:cs typeface="Times New Roman" panose="02020603050405020304" pitchFamily="18" charset="0"/>
              </a:rPr>
              <a:t> </a:t>
            </a:r>
            <a:r>
              <a:rPr lang="en-US" sz="3000" dirty="0">
                <a:solidFill>
                  <a:schemeClr val="tx1"/>
                </a:solidFill>
                <a:latin typeface="Times New Roman" panose="02020603050405020304" pitchFamily="18" charset="0"/>
                <a:cs typeface="Times New Roman" panose="02020603050405020304" pitchFamily="18" charset="0"/>
              </a:rPr>
              <a:t>patient is almost cured , or at least integrated and ready  for discharge .</a:t>
            </a:r>
          </a:p>
          <a:p>
            <a:pPr marL="0" lvl="0" indent="0" algn="just">
              <a:lnSpc>
                <a:spcPct val="150000"/>
              </a:lnSpc>
              <a:spcBef>
                <a:spcPts val="0"/>
              </a:spcBef>
              <a:buClrTx/>
              <a:buSzTx/>
              <a:buNone/>
            </a:pPr>
            <a:r>
              <a:rPr lang="en-US" sz="3000" dirty="0">
                <a:solidFill>
                  <a:schemeClr val="tx1"/>
                </a:solidFill>
                <a:latin typeface="Times New Roman" panose="02020603050405020304" pitchFamily="18" charset="0"/>
                <a:cs typeface="Times New Roman" panose="02020603050405020304" pitchFamily="18" charset="0"/>
              </a:rPr>
              <a:t> sometimes problems of termination occur in the form of relapsing symptoms , regressive behavior and/ or feelings of rejection and depression .</a:t>
            </a:r>
          </a:p>
          <a:p>
            <a:pPr algn="just">
              <a:lnSpc>
                <a:spcPct val="150000"/>
              </a:lnSpc>
            </a:pPr>
            <a:endParaRPr lang="en-US" sz="3000" dirty="0"/>
          </a:p>
        </p:txBody>
      </p:sp>
    </p:spTree>
    <p:extLst>
      <p:ext uri="{BB962C8B-B14F-4D97-AF65-F5344CB8AC3E}">
        <p14:creationId xmlns:p14="http://schemas.microsoft.com/office/powerpoint/2010/main" val="236489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9610" y="1185545"/>
            <a:ext cx="10515600" cy="4351338"/>
          </a:xfrm>
        </p:spPr>
        <p:txBody>
          <a:bodyPr>
            <a:normAutofit/>
          </a:bodyPr>
          <a:lstStyle/>
          <a:p>
            <a:pPr marL="0" indent="0">
              <a:buNone/>
            </a:pPr>
            <a:r>
              <a:rPr lang="en-US" sz="3200" b="1" u="sng" dirty="0" smtClean="0">
                <a:solidFill>
                  <a:srgbClr val="FF0000"/>
                </a:solidFill>
                <a:latin typeface="Times New Roman" panose="02020603050405020304" pitchFamily="18" charset="0"/>
                <a:cs typeface="Times New Roman" panose="02020603050405020304" pitchFamily="18" charset="0"/>
              </a:rPr>
              <a:t>Nurse- Doctor relationship </a:t>
            </a:r>
          </a:p>
          <a:p>
            <a:pPr marL="0" indent="0" algn="just">
              <a:buNone/>
            </a:pPr>
            <a:r>
              <a:rPr lang="en-US" sz="3200" dirty="0" smtClean="0">
                <a:latin typeface="Times New Roman" panose="02020603050405020304" pitchFamily="18" charset="0"/>
                <a:cs typeface="Times New Roman" panose="02020603050405020304" pitchFamily="18" charset="0"/>
              </a:rPr>
              <a:t>Relations </a:t>
            </a:r>
            <a:r>
              <a:rPr lang="en-US" sz="3200" dirty="0">
                <a:latin typeface="Times New Roman" panose="02020603050405020304" pitchFamily="18" charset="0"/>
                <a:cs typeface="Times New Roman" panose="02020603050405020304" pitchFamily="18" charset="0"/>
              </a:rPr>
              <a:t>between physicians and nurses are sometimes strained. Physician-nurse conflict, tension, and stress have been thought to be contributing factors in job dissatisfaction and burnout for nurses.</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1494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5330" y="934085"/>
            <a:ext cx="10515600" cy="4351338"/>
          </a:xfrm>
        </p:spPr>
        <p:txBody>
          <a:bodyPr>
            <a:noAutofit/>
          </a:bodyPr>
          <a:lstStyle/>
          <a:p>
            <a:pPr marL="0" indent="0" algn="just">
              <a:buNone/>
            </a:pPr>
            <a:r>
              <a:rPr lang="en-US" sz="3200" b="1" dirty="0">
                <a:solidFill>
                  <a:srgbClr val="FF0000"/>
                </a:solidFill>
                <a:latin typeface="Times New Roman" panose="02020603050405020304" pitchFamily="18" charset="0"/>
                <a:cs typeface="Times New Roman" panose="02020603050405020304" pitchFamily="18" charset="0"/>
              </a:rPr>
              <a:t>Conflict</a:t>
            </a:r>
          </a:p>
          <a:p>
            <a:pPr marL="0" indent="0" algn="just">
              <a:buNone/>
            </a:pPr>
            <a:r>
              <a:rPr lang="en-US" sz="3200" dirty="0">
                <a:solidFill>
                  <a:srgbClr val="333333"/>
                </a:solidFill>
                <a:latin typeface="Times New Roman" panose="02020603050405020304" pitchFamily="18" charset="0"/>
                <a:cs typeface="Times New Roman" panose="02020603050405020304" pitchFamily="18" charset="0"/>
              </a:rPr>
              <a:t>Conflict and tension do not characterize all physician-nurse relations.  In many healthcare contexts physicians and nurses communicate and work together to serve their patients.</a:t>
            </a:r>
          </a:p>
          <a:p>
            <a:pPr marL="0" indent="0" algn="just">
              <a:buNone/>
            </a:pPr>
            <a:r>
              <a:rPr lang="en-US" sz="3200" dirty="0">
                <a:solidFill>
                  <a:srgbClr val="333333"/>
                </a:solidFill>
                <a:latin typeface="Times New Roman" panose="02020603050405020304" pitchFamily="18" charset="0"/>
                <a:cs typeface="Times New Roman" panose="02020603050405020304" pitchFamily="18" charset="0"/>
              </a:rPr>
              <a:t>Conflict can occur between workers in business and professional contexts outside of healthcare, of course.  Workers may not get along because of personality differences of various sorts.  Workers may perceive they are being treated unfairly relative to coworkers. </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3224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8190" y="945514"/>
            <a:ext cx="10515600" cy="5352415"/>
          </a:xfrm>
        </p:spPr>
        <p:txBody>
          <a:bodyPr>
            <a:noAutofit/>
          </a:bodyPr>
          <a:lstStyle/>
          <a:p>
            <a:pPr marL="0" indent="0" algn="just">
              <a:buNone/>
            </a:pPr>
            <a:r>
              <a:rPr lang="en-US" sz="3200" dirty="0">
                <a:solidFill>
                  <a:srgbClr val="333333"/>
                </a:solidFill>
                <a:latin typeface="Times New Roman" panose="02020603050405020304" pitchFamily="18" charset="0"/>
                <a:cs typeface="Times New Roman" panose="02020603050405020304" pitchFamily="18" charset="0"/>
              </a:rPr>
              <a:t>There may be a conflict about </a:t>
            </a:r>
            <a:r>
              <a:rPr lang="en-US" sz="3200" dirty="0">
                <a:solidFill>
                  <a:srgbClr val="00B0F0"/>
                </a:solidFill>
                <a:latin typeface="Times New Roman" panose="02020603050405020304" pitchFamily="18" charset="0"/>
                <a:cs typeface="Times New Roman" panose="02020603050405020304" pitchFamily="18" charset="0"/>
              </a:rPr>
              <a:t>physician orders</a:t>
            </a:r>
            <a:r>
              <a:rPr lang="en-US" sz="3200" dirty="0">
                <a:solidFill>
                  <a:srgbClr val="333333"/>
                </a:solidFill>
                <a:latin typeface="Times New Roman" panose="02020603050405020304" pitchFamily="18" charset="0"/>
                <a:cs typeface="Times New Roman" panose="02020603050405020304" pitchFamily="18" charset="0"/>
              </a:rPr>
              <a:t>.  </a:t>
            </a:r>
            <a:endParaRPr lang="en-US" sz="3200" dirty="0" smtClean="0">
              <a:solidFill>
                <a:srgbClr val="333333"/>
              </a:solidFill>
              <a:latin typeface="Times New Roman" panose="02020603050405020304" pitchFamily="18" charset="0"/>
              <a:cs typeface="Times New Roman" panose="02020603050405020304" pitchFamily="18" charset="0"/>
            </a:endParaRPr>
          </a:p>
          <a:p>
            <a:pPr marL="0" indent="0" algn="just">
              <a:buNone/>
            </a:pPr>
            <a:r>
              <a:rPr lang="en-US" sz="3200" dirty="0" smtClean="0">
                <a:solidFill>
                  <a:srgbClr val="333333"/>
                </a:solidFill>
                <a:latin typeface="Times New Roman" panose="02020603050405020304" pitchFamily="18" charset="0"/>
                <a:cs typeface="Times New Roman" panose="02020603050405020304" pitchFamily="18" charset="0"/>
              </a:rPr>
              <a:t>For </a:t>
            </a:r>
            <a:r>
              <a:rPr lang="en-US" sz="3200" dirty="0">
                <a:solidFill>
                  <a:srgbClr val="333333"/>
                </a:solidFill>
                <a:latin typeface="Times New Roman" panose="02020603050405020304" pitchFamily="18" charset="0"/>
                <a:cs typeface="Times New Roman" panose="02020603050405020304" pitchFamily="18" charset="0"/>
              </a:rPr>
              <a:t>example, a nurse could disagree with a physician about the appropriateness of orders the physician has given for testing or medication for a patient, or think the physician should give orders for pain medication the physician has refrained from providing.  </a:t>
            </a:r>
            <a:endParaRPr lang="en-US" sz="3200" dirty="0" smtClean="0">
              <a:solidFill>
                <a:srgbClr val="333333"/>
              </a:solidFill>
              <a:latin typeface="Times New Roman" panose="02020603050405020304" pitchFamily="18" charset="0"/>
              <a:cs typeface="Times New Roman" panose="02020603050405020304" pitchFamily="18" charset="0"/>
            </a:endParaRPr>
          </a:p>
          <a:p>
            <a:pPr marL="0" indent="0" algn="just">
              <a:buNone/>
            </a:pPr>
            <a:r>
              <a:rPr lang="en-US" sz="3200" dirty="0" smtClean="0">
                <a:solidFill>
                  <a:srgbClr val="333333"/>
                </a:solidFill>
                <a:latin typeface="Times New Roman" panose="02020603050405020304" pitchFamily="18" charset="0"/>
                <a:cs typeface="Times New Roman" panose="02020603050405020304" pitchFamily="18" charset="0"/>
              </a:rPr>
              <a:t>The </a:t>
            </a:r>
            <a:r>
              <a:rPr lang="en-US" sz="3200" dirty="0">
                <a:solidFill>
                  <a:srgbClr val="333333"/>
                </a:solidFill>
                <a:latin typeface="Times New Roman" panose="02020603050405020304" pitchFamily="18" charset="0"/>
                <a:cs typeface="Times New Roman" panose="02020603050405020304" pitchFamily="18" charset="0"/>
              </a:rPr>
              <a:t>nurse could feel he or she knows the patient better than the physician </a:t>
            </a:r>
            <a:r>
              <a:rPr lang="en-US" sz="3200" dirty="0" smtClean="0">
                <a:solidFill>
                  <a:srgbClr val="333333"/>
                </a:solidFill>
                <a:latin typeface="Times New Roman" panose="02020603050405020304" pitchFamily="18" charset="0"/>
                <a:cs typeface="Times New Roman" panose="02020603050405020304" pitchFamily="18" charset="0"/>
              </a:rPr>
              <a:t>does.</a:t>
            </a:r>
            <a:r>
              <a:rPr lang="en-US" sz="3200" dirty="0">
                <a:solidFill>
                  <a:srgbClr val="333333"/>
                </a:solidFill>
                <a:latin typeface="Times New Roman" panose="02020603050405020304" pitchFamily="18" charset="0"/>
                <a:cs typeface="Times New Roman" panose="02020603050405020304" pitchFamily="18" charset="0"/>
              </a:rPr>
              <a:t>  Nurses can get frustrated if they feel their concerns, questions, and opinions about patient care or other processes are being ignored.</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1496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200" dirty="0">
                <a:solidFill>
                  <a:srgbClr val="333333"/>
                </a:solidFill>
                <a:latin typeface="Times New Roman" panose="02020603050405020304" pitchFamily="18" charset="0"/>
                <a:cs typeface="Times New Roman" panose="02020603050405020304" pitchFamily="18" charset="0"/>
              </a:rPr>
              <a:t>Nurses often have to call physicians to ask for clarification or instruction in how to proceed with a particular patient, and physicians are not always receptive to such calls.  </a:t>
            </a:r>
            <a:endParaRPr lang="en-US" sz="3200" dirty="0" smtClean="0">
              <a:solidFill>
                <a:srgbClr val="333333"/>
              </a:solidFill>
              <a:latin typeface="Times New Roman" panose="02020603050405020304" pitchFamily="18" charset="0"/>
              <a:cs typeface="Times New Roman" panose="02020603050405020304" pitchFamily="18" charset="0"/>
            </a:endParaRPr>
          </a:p>
          <a:p>
            <a:pPr algn="just"/>
            <a:r>
              <a:rPr lang="en-US" sz="3200" dirty="0" smtClean="0">
                <a:solidFill>
                  <a:srgbClr val="333333"/>
                </a:solidFill>
                <a:latin typeface="Times New Roman" panose="02020603050405020304" pitchFamily="18" charset="0"/>
                <a:cs typeface="Times New Roman" panose="02020603050405020304" pitchFamily="18" charset="0"/>
              </a:rPr>
              <a:t>Physicians </a:t>
            </a:r>
            <a:r>
              <a:rPr lang="en-US" sz="3200" dirty="0">
                <a:solidFill>
                  <a:srgbClr val="333333"/>
                </a:solidFill>
                <a:latin typeface="Times New Roman" panose="02020603050405020304" pitchFamily="18" charset="0"/>
                <a:cs typeface="Times New Roman" panose="02020603050405020304" pitchFamily="18" charset="0"/>
              </a:rPr>
              <a:t>are sometimes impatient when the nurse does not have all the available information about the patient at hand that the physician needs to make a decision.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5782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00" y="956944"/>
            <a:ext cx="10515600" cy="5409565"/>
          </a:xfrm>
        </p:spPr>
        <p:txBody>
          <a:bodyPr>
            <a:noAutofit/>
          </a:bodyPr>
          <a:lstStyle/>
          <a:p>
            <a:pPr algn="just"/>
            <a:r>
              <a:rPr lang="en-US" sz="3200" dirty="0">
                <a:solidFill>
                  <a:srgbClr val="333333"/>
                </a:solidFill>
                <a:latin typeface="Times New Roman" panose="02020603050405020304" pitchFamily="18" charset="0"/>
                <a:cs typeface="Times New Roman" panose="02020603050405020304" pitchFamily="18" charset="0"/>
              </a:rPr>
              <a:t>Other situations can arise in which physicians are verbally (or even physically) abusive toward nurses, shouting at them or publicly correcting them with denigrating </a:t>
            </a:r>
            <a:r>
              <a:rPr lang="ar-IQ" sz="3200" dirty="0" smtClean="0">
                <a:solidFill>
                  <a:srgbClr val="333333"/>
                </a:solidFill>
                <a:latin typeface="Times New Roman" panose="02020603050405020304" pitchFamily="18" charset="0"/>
                <a:cs typeface="Times New Roman" panose="02020603050405020304" pitchFamily="18" charset="0"/>
              </a:rPr>
              <a:t>تشويه سمعة</a:t>
            </a:r>
            <a:r>
              <a:rPr lang="en-US" sz="3200" dirty="0" smtClean="0">
                <a:solidFill>
                  <a:srgbClr val="333333"/>
                </a:solidFill>
                <a:latin typeface="Times New Roman" panose="02020603050405020304" pitchFamily="18" charset="0"/>
                <a:cs typeface="Times New Roman" panose="02020603050405020304" pitchFamily="18" charset="0"/>
              </a:rPr>
              <a:t> language</a:t>
            </a:r>
            <a:r>
              <a:rPr lang="en-US" sz="3200" dirty="0">
                <a:solidFill>
                  <a:srgbClr val="333333"/>
                </a:solidFill>
                <a:latin typeface="Times New Roman" panose="02020603050405020304" pitchFamily="18" charset="0"/>
                <a:cs typeface="Times New Roman" panose="02020603050405020304" pitchFamily="18" charset="0"/>
              </a:rPr>
              <a:t>.  </a:t>
            </a:r>
            <a:endParaRPr lang="en-US" sz="3200" dirty="0" smtClean="0">
              <a:solidFill>
                <a:srgbClr val="333333"/>
              </a:solidFill>
              <a:latin typeface="Times New Roman" panose="02020603050405020304" pitchFamily="18" charset="0"/>
              <a:cs typeface="Times New Roman" panose="02020603050405020304" pitchFamily="18" charset="0"/>
            </a:endParaRPr>
          </a:p>
          <a:p>
            <a:pPr algn="just"/>
            <a:r>
              <a:rPr lang="en-US" sz="3200" dirty="0" smtClean="0">
                <a:solidFill>
                  <a:srgbClr val="333333"/>
                </a:solidFill>
                <a:latin typeface="Times New Roman" panose="02020603050405020304" pitchFamily="18" charset="0"/>
                <a:cs typeface="Times New Roman" panose="02020603050405020304" pitchFamily="18" charset="0"/>
              </a:rPr>
              <a:t>A </a:t>
            </a:r>
            <a:r>
              <a:rPr lang="en-US" sz="3200" dirty="0">
                <a:solidFill>
                  <a:srgbClr val="333333"/>
                </a:solidFill>
                <a:latin typeface="Times New Roman" panose="02020603050405020304" pitchFamily="18" charset="0"/>
                <a:cs typeface="Times New Roman" panose="02020603050405020304" pitchFamily="18" charset="0"/>
              </a:rPr>
              <a:t>physician might be frustrated </a:t>
            </a:r>
            <a:r>
              <a:rPr lang="ar-IQ" sz="3200" dirty="0" smtClean="0">
                <a:solidFill>
                  <a:srgbClr val="333333"/>
                </a:solidFill>
                <a:latin typeface="Times New Roman" panose="02020603050405020304" pitchFamily="18" charset="0"/>
                <a:cs typeface="Times New Roman" panose="02020603050405020304" pitchFamily="18" charset="0"/>
              </a:rPr>
              <a:t> احباط</a:t>
            </a:r>
            <a:r>
              <a:rPr lang="en-US" sz="3200" dirty="0" smtClean="0">
                <a:solidFill>
                  <a:srgbClr val="333333"/>
                </a:solidFill>
                <a:latin typeface="Times New Roman" panose="02020603050405020304" pitchFamily="18" charset="0"/>
                <a:cs typeface="Times New Roman" panose="02020603050405020304" pitchFamily="18" charset="0"/>
              </a:rPr>
              <a:t>with </a:t>
            </a:r>
            <a:r>
              <a:rPr lang="en-US" sz="3200" dirty="0">
                <a:solidFill>
                  <a:srgbClr val="333333"/>
                </a:solidFill>
                <a:latin typeface="Times New Roman" panose="02020603050405020304" pitchFamily="18" charset="0"/>
                <a:cs typeface="Times New Roman" panose="02020603050405020304" pitchFamily="18" charset="0"/>
              </a:rPr>
              <a:t>a new nurse who does not know how to perform a task efficiently, or with a nurse who has not administered a medication to a patient as quickly as the physician desired.  </a:t>
            </a:r>
            <a:endParaRPr lang="ar-IQ" sz="3200" dirty="0" smtClean="0">
              <a:solidFill>
                <a:srgbClr val="333333"/>
              </a:solidFill>
              <a:latin typeface="Times New Roman" panose="02020603050405020304" pitchFamily="18" charset="0"/>
              <a:cs typeface="Times New Roman" panose="02020603050405020304" pitchFamily="18" charset="0"/>
            </a:endParaRPr>
          </a:p>
          <a:p>
            <a:pPr algn="just"/>
            <a:r>
              <a:rPr lang="en-US" sz="3200" dirty="0" smtClean="0">
                <a:solidFill>
                  <a:srgbClr val="333333"/>
                </a:solidFill>
                <a:latin typeface="Times New Roman" panose="02020603050405020304" pitchFamily="18" charset="0"/>
                <a:cs typeface="Times New Roman" panose="02020603050405020304" pitchFamily="18" charset="0"/>
              </a:rPr>
              <a:t>Physician </a:t>
            </a:r>
            <a:r>
              <a:rPr lang="en-US" sz="3200" dirty="0">
                <a:solidFill>
                  <a:srgbClr val="333333"/>
                </a:solidFill>
                <a:latin typeface="Times New Roman" panose="02020603050405020304" pitchFamily="18" charset="0"/>
                <a:cs typeface="Times New Roman" panose="02020603050405020304" pitchFamily="18" charset="0"/>
              </a:rPr>
              <a:t>workload and time pressures can make them impatient with nurses who they perceive as taking too much of their time.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1945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87B0A-15A4-AF73-F6A2-B8F18AEF6DD2}"/>
              </a:ext>
            </a:extLst>
          </p:cNvPr>
          <p:cNvSpPr>
            <a:spLocks noGrp="1"/>
          </p:cNvSpPr>
          <p:nvPr>
            <p:ph type="title"/>
          </p:nvPr>
        </p:nvSpPr>
        <p:spPr>
          <a:xfrm>
            <a:off x="727185" y="461174"/>
            <a:ext cx="9291215" cy="1049235"/>
          </a:xfrm>
        </p:spPr>
        <p:txBody>
          <a:bodyPr/>
          <a:lstStyle/>
          <a:p>
            <a:r>
              <a:rPr lang="en-GB" b="1" u="sng" dirty="0">
                <a:solidFill>
                  <a:srgbClr val="FF0000"/>
                </a:solidFill>
              </a:rPr>
              <a:t>Objectives:</a:t>
            </a:r>
            <a:endParaRPr lang="en-US" b="1" u="sng" dirty="0">
              <a:solidFill>
                <a:srgbClr val="FF0000"/>
              </a:solidFill>
            </a:endParaRPr>
          </a:p>
        </p:txBody>
      </p:sp>
      <p:sp>
        <p:nvSpPr>
          <p:cNvPr id="3" name="Content Placeholder 2">
            <a:extLst>
              <a:ext uri="{FF2B5EF4-FFF2-40B4-BE49-F238E27FC236}">
                <a16:creationId xmlns:a16="http://schemas.microsoft.com/office/drawing/2014/main" id="{51E31770-3A18-CD3C-CCDE-6E179894D5A9}"/>
              </a:ext>
            </a:extLst>
          </p:cNvPr>
          <p:cNvSpPr>
            <a:spLocks noGrp="1"/>
          </p:cNvSpPr>
          <p:nvPr>
            <p:ph idx="1"/>
          </p:nvPr>
        </p:nvSpPr>
        <p:spPr>
          <a:xfrm>
            <a:off x="596555" y="1900052"/>
            <a:ext cx="11148141" cy="4144488"/>
          </a:xfrm>
        </p:spPr>
        <p:txBody>
          <a:bodyPr>
            <a:noAutofit/>
          </a:bodyPr>
          <a:lstStyle/>
          <a:p>
            <a:pPr marL="0" indent="0">
              <a:buNone/>
            </a:pPr>
            <a:r>
              <a:rPr lang="en-GB" sz="3200" dirty="0">
                <a:solidFill>
                  <a:schemeClr val="tx1"/>
                </a:solidFill>
              </a:rPr>
              <a:t>1. </a:t>
            </a:r>
            <a:r>
              <a:rPr lang="en-GB" sz="3200" b="1" dirty="0">
                <a:latin typeface="Times New Roman" panose="02020603050405020304" pitchFamily="18" charset="0"/>
                <a:ea typeface="Calibri" panose="020F0502020204030204" pitchFamily="34" charset="0"/>
                <a:cs typeface="Arial" panose="020B0604020202020204" pitchFamily="34" charset="0"/>
              </a:rPr>
              <a:t>To define </a:t>
            </a:r>
            <a:r>
              <a:rPr lang="en-US" sz="3200" b="1" dirty="0" smtClean="0">
                <a:solidFill>
                  <a:schemeClr val="tx1"/>
                </a:solidFill>
                <a:latin typeface="Times New Roman" panose="02020603050405020304" pitchFamily="18" charset="0"/>
                <a:ea typeface="Calibri" panose="020F0502020204030204" pitchFamily="34" charset="0"/>
                <a:cs typeface="Arial" panose="020B0604020202020204" pitchFamily="34" charset="0"/>
              </a:rPr>
              <a:t>the </a:t>
            </a:r>
            <a:r>
              <a:rPr lang="en-US" sz="3200" b="1" dirty="0">
                <a:solidFill>
                  <a:schemeClr val="tx1"/>
                </a:solidFill>
                <a:latin typeface="Times New Roman" panose="02020603050405020304" pitchFamily="18" charset="0"/>
                <a:ea typeface="Calibri" panose="020F0502020204030204" pitchFamily="34" charset="0"/>
                <a:cs typeface="Arial" panose="020B0604020202020204" pitchFamily="34" charset="0"/>
              </a:rPr>
              <a:t>Nurse-Client Relationship</a:t>
            </a:r>
          </a:p>
          <a:p>
            <a:pPr marL="0" indent="0">
              <a:buNone/>
            </a:pPr>
            <a:r>
              <a:rPr lang="en-US" sz="3200" b="1" dirty="0">
                <a:solidFill>
                  <a:schemeClr val="tx1"/>
                </a:solidFill>
                <a:latin typeface="Times New Roman" panose="02020603050405020304" pitchFamily="18" charset="0"/>
                <a:ea typeface="Calibri" panose="020F0502020204030204" pitchFamily="34" charset="0"/>
                <a:cs typeface="Arial" panose="020B0604020202020204" pitchFamily="34" charset="0"/>
              </a:rPr>
              <a:t>2. To </a:t>
            </a:r>
            <a:r>
              <a:rPr lang="en-US" sz="3200" b="1" dirty="0" smtClean="0">
                <a:solidFill>
                  <a:schemeClr val="tx1"/>
                </a:solidFill>
                <a:latin typeface="Times New Roman" panose="02020603050405020304" pitchFamily="18" charset="0"/>
                <a:ea typeface="Calibri" panose="020F0502020204030204" pitchFamily="34" charset="0"/>
                <a:cs typeface="Arial" panose="020B0604020202020204" pitchFamily="34" charset="0"/>
              </a:rPr>
              <a:t>identify </a:t>
            </a:r>
            <a:r>
              <a:rPr lang="en-US" sz="3200" b="1" dirty="0">
                <a:solidFill>
                  <a:schemeClr val="tx1"/>
                </a:solidFill>
                <a:latin typeface="Times New Roman" panose="02020603050405020304" pitchFamily="18" charset="0"/>
                <a:ea typeface="Calibri" panose="020F0502020204030204" pitchFamily="34" charset="0"/>
                <a:cs typeface="Arial" panose="020B0604020202020204" pitchFamily="34" charset="0"/>
              </a:rPr>
              <a:t>The Components Of The Nurse-client Relationship</a:t>
            </a:r>
          </a:p>
          <a:p>
            <a:pPr marL="0" indent="0">
              <a:buNone/>
            </a:pPr>
            <a:r>
              <a:rPr lang="en-US" sz="3200" dirty="0">
                <a:solidFill>
                  <a:schemeClr val="tx1"/>
                </a:solidFill>
              </a:rPr>
              <a:t>3. </a:t>
            </a:r>
            <a:r>
              <a:rPr lang="en-US" sz="3200" b="1" dirty="0">
                <a:latin typeface="Times New Roman" panose="02020603050405020304" pitchFamily="18" charset="0"/>
                <a:ea typeface="Calibri" panose="020F0502020204030204" pitchFamily="34" charset="0"/>
                <a:cs typeface="Arial" panose="020B0604020202020204" pitchFamily="34" charset="0"/>
              </a:rPr>
              <a:t>To Identify </a:t>
            </a:r>
            <a:r>
              <a:rPr lang="en-US" sz="3200" b="1" dirty="0">
                <a:solidFill>
                  <a:schemeClr val="tx1"/>
                </a:solidFill>
                <a:latin typeface="Times New Roman" panose="02020603050405020304" pitchFamily="18" charset="0"/>
                <a:ea typeface="Calibri" panose="020F0502020204030204" pitchFamily="34" charset="0"/>
                <a:cs typeface="Arial" panose="020B0604020202020204" pitchFamily="34" charset="0"/>
              </a:rPr>
              <a:t>characteristics  of professional (nurse-client)  relationships.</a:t>
            </a:r>
          </a:p>
          <a:p>
            <a:pPr marL="0" indent="0">
              <a:buNone/>
            </a:pPr>
            <a:r>
              <a:rPr lang="en-US" sz="3200" b="1" dirty="0">
                <a:solidFill>
                  <a:schemeClr val="tx1"/>
                </a:solidFill>
                <a:latin typeface="Times New Roman" panose="02020603050405020304" pitchFamily="18" charset="0"/>
                <a:ea typeface="Calibri" panose="020F0502020204030204" pitchFamily="34" charset="0"/>
                <a:cs typeface="Arial" panose="020B0604020202020204" pitchFamily="34" charset="0"/>
              </a:rPr>
              <a:t>4. To Differentiate  between social and professional relationship </a:t>
            </a:r>
            <a:endParaRPr lang="en-US" sz="3200" b="1" dirty="0" smtClean="0">
              <a:solidFill>
                <a:schemeClr val="tx1"/>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r>
              <a:rPr lang="en-US" sz="3200" b="1" dirty="0" smtClean="0">
                <a:latin typeface="Times New Roman" panose="02020603050405020304" pitchFamily="18" charset="0"/>
                <a:cs typeface="Arial" panose="020B0604020202020204" pitchFamily="34" charset="0"/>
              </a:rPr>
              <a:t>5- to identify the main causes of conflict between doctors and nurses and the methods to resolve this problem</a:t>
            </a:r>
            <a:endParaRPr lang="en-US" sz="3200" dirty="0">
              <a:solidFill>
                <a:schemeClr val="tx1"/>
              </a:solidFill>
            </a:endParaRPr>
          </a:p>
        </p:txBody>
      </p:sp>
    </p:spTree>
    <p:extLst>
      <p:ext uri="{BB962C8B-B14F-4D97-AF65-F5344CB8AC3E}">
        <p14:creationId xmlns:p14="http://schemas.microsoft.com/office/powerpoint/2010/main" val="1178813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054" y="1278869"/>
            <a:ext cx="10515600" cy="4480907"/>
          </a:xfrm>
        </p:spPr>
        <p:txBody>
          <a:bodyPr>
            <a:noAutofit/>
          </a:bodyPr>
          <a:lstStyle/>
          <a:p>
            <a:pPr marL="0" indent="0" algn="just">
              <a:buNone/>
            </a:pPr>
            <a:r>
              <a:rPr lang="en-US" sz="3200" dirty="0">
                <a:solidFill>
                  <a:srgbClr val="FF0000"/>
                </a:solidFill>
                <a:latin typeface="Times New Roman" panose="02020603050405020304" pitchFamily="18" charset="0"/>
                <a:cs typeface="Times New Roman" panose="02020603050405020304" pitchFamily="18" charset="0"/>
              </a:rPr>
              <a:t>Several possible sources of conflict between physicians and nurses that have been repeatedly suggested are </a:t>
            </a:r>
            <a:r>
              <a:rPr lang="en-US" sz="3200" dirty="0" smtClean="0">
                <a:solidFill>
                  <a:srgbClr val="FF0000"/>
                </a:solidFill>
                <a:latin typeface="Times New Roman" panose="02020603050405020304" pitchFamily="18" charset="0"/>
                <a:cs typeface="Times New Roman" panose="02020603050405020304" pitchFamily="18" charset="0"/>
              </a:rPr>
              <a:t>:</a:t>
            </a:r>
          </a:p>
          <a:p>
            <a:pPr marL="514350" indent="-514350" algn="just">
              <a:buAutoNum type="arabicParenBoth"/>
            </a:pPr>
            <a:r>
              <a:rPr lang="en-US" sz="3200" dirty="0" smtClean="0">
                <a:solidFill>
                  <a:srgbClr val="333333"/>
                </a:solidFill>
                <a:latin typeface="Times New Roman" panose="02020603050405020304" pitchFamily="18" charset="0"/>
                <a:cs typeface="Times New Roman" panose="02020603050405020304" pitchFamily="18" charset="0"/>
              </a:rPr>
              <a:t> </a:t>
            </a:r>
            <a:r>
              <a:rPr lang="en-US" sz="3200" dirty="0">
                <a:solidFill>
                  <a:srgbClr val="333333"/>
                </a:solidFill>
                <a:latin typeface="Times New Roman" panose="02020603050405020304" pitchFamily="18" charset="0"/>
                <a:cs typeface="Times New Roman" panose="02020603050405020304" pitchFamily="18" charset="0"/>
              </a:rPr>
              <a:t>T</a:t>
            </a:r>
            <a:r>
              <a:rPr lang="en-US" sz="3200" dirty="0" smtClean="0">
                <a:solidFill>
                  <a:srgbClr val="333333"/>
                </a:solidFill>
                <a:latin typeface="Times New Roman" panose="02020603050405020304" pitchFamily="18" charset="0"/>
                <a:cs typeface="Times New Roman" panose="02020603050405020304" pitchFamily="18" charset="0"/>
              </a:rPr>
              <a:t>he </a:t>
            </a:r>
            <a:r>
              <a:rPr lang="en-US" sz="3200" dirty="0">
                <a:solidFill>
                  <a:srgbClr val="333333"/>
                </a:solidFill>
                <a:latin typeface="Times New Roman" panose="02020603050405020304" pitchFamily="18" charset="0"/>
                <a:cs typeface="Times New Roman" panose="02020603050405020304" pitchFamily="18" charset="0"/>
              </a:rPr>
              <a:t>power imbalance between physicians and nurses, </a:t>
            </a:r>
            <a:endParaRPr lang="en-US" sz="3200" dirty="0" smtClean="0">
              <a:solidFill>
                <a:srgbClr val="333333"/>
              </a:solidFill>
              <a:latin typeface="Times New Roman" panose="02020603050405020304" pitchFamily="18" charset="0"/>
              <a:cs typeface="Times New Roman" panose="02020603050405020304" pitchFamily="18" charset="0"/>
            </a:endParaRPr>
          </a:p>
          <a:p>
            <a:pPr marL="0" indent="0" algn="just">
              <a:buNone/>
            </a:pPr>
            <a:r>
              <a:rPr lang="en-US" sz="3200" dirty="0" smtClean="0">
                <a:solidFill>
                  <a:srgbClr val="333333"/>
                </a:solidFill>
                <a:latin typeface="Times New Roman" panose="02020603050405020304" pitchFamily="18" charset="0"/>
                <a:cs typeface="Times New Roman" panose="02020603050405020304" pitchFamily="18" charset="0"/>
              </a:rPr>
              <a:t>(</a:t>
            </a:r>
            <a:r>
              <a:rPr lang="en-US" sz="3200" dirty="0">
                <a:solidFill>
                  <a:srgbClr val="333333"/>
                </a:solidFill>
                <a:latin typeface="Times New Roman" panose="02020603050405020304" pitchFamily="18" charset="0"/>
                <a:cs typeface="Times New Roman" panose="02020603050405020304" pitchFamily="18" charset="0"/>
              </a:rPr>
              <a:t>2) </a:t>
            </a:r>
            <a:r>
              <a:rPr lang="en-US" sz="3200" dirty="0" smtClean="0">
                <a:solidFill>
                  <a:srgbClr val="333333"/>
                </a:solidFill>
                <a:latin typeface="Times New Roman" panose="02020603050405020304" pitchFamily="18" charset="0"/>
                <a:cs typeface="Times New Roman" panose="02020603050405020304" pitchFamily="18" charset="0"/>
              </a:rPr>
              <a:t>Differing </a:t>
            </a:r>
            <a:r>
              <a:rPr lang="en-US" sz="3200" dirty="0">
                <a:solidFill>
                  <a:srgbClr val="333333"/>
                </a:solidFill>
                <a:latin typeface="Times New Roman" panose="02020603050405020304" pitchFamily="18" charset="0"/>
                <a:cs typeface="Times New Roman" panose="02020603050405020304" pitchFamily="18" charset="0"/>
              </a:rPr>
              <a:t>goals of medicine and nursing, </a:t>
            </a:r>
            <a:r>
              <a:rPr lang="en-US" sz="3200" dirty="0" smtClean="0">
                <a:solidFill>
                  <a:srgbClr val="333333"/>
                </a:solidFill>
                <a:latin typeface="Times New Roman" panose="02020603050405020304" pitchFamily="18" charset="0"/>
                <a:cs typeface="Times New Roman" panose="02020603050405020304" pitchFamily="18" charset="0"/>
              </a:rPr>
              <a:t>and</a:t>
            </a:r>
          </a:p>
          <a:p>
            <a:pPr marL="0" indent="0" algn="just">
              <a:buNone/>
            </a:pPr>
            <a:r>
              <a:rPr lang="en-US" sz="3200" dirty="0" smtClean="0">
                <a:solidFill>
                  <a:srgbClr val="333333"/>
                </a:solidFill>
                <a:latin typeface="Times New Roman" panose="02020603050405020304" pitchFamily="18" charset="0"/>
                <a:cs typeface="Times New Roman" panose="02020603050405020304" pitchFamily="18" charset="0"/>
              </a:rPr>
              <a:t>(</a:t>
            </a:r>
            <a:r>
              <a:rPr lang="en-US" sz="3200" dirty="0">
                <a:solidFill>
                  <a:srgbClr val="333333"/>
                </a:solidFill>
                <a:latin typeface="Times New Roman" panose="02020603050405020304" pitchFamily="18" charset="0"/>
                <a:cs typeface="Times New Roman" panose="02020603050405020304" pitchFamily="18" charset="0"/>
              </a:rPr>
              <a:t>3) </a:t>
            </a:r>
            <a:r>
              <a:rPr lang="en-US" sz="3200" dirty="0" smtClean="0">
                <a:solidFill>
                  <a:srgbClr val="333333"/>
                </a:solidFill>
                <a:latin typeface="Times New Roman" panose="02020603050405020304" pitchFamily="18" charset="0"/>
                <a:cs typeface="Times New Roman" panose="02020603050405020304" pitchFamily="18" charset="0"/>
              </a:rPr>
              <a:t>Gender </a:t>
            </a:r>
            <a:r>
              <a:rPr lang="en-US" sz="3200" dirty="0">
                <a:solidFill>
                  <a:srgbClr val="333333"/>
                </a:solidFill>
                <a:latin typeface="Times New Roman" panose="02020603050405020304" pitchFamily="18" charset="0"/>
                <a:cs typeface="Times New Roman" panose="02020603050405020304" pitchFamily="18" charset="0"/>
              </a:rPr>
              <a:t>conflict between physicians, who have traditionally been men, and nurses, who have been overwhelmingly women.</a:t>
            </a:r>
          </a:p>
          <a:p>
            <a:pPr marL="0" indent="0" algn="just">
              <a:buNone/>
            </a:pP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6325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5350" y="1059815"/>
            <a:ext cx="10515600" cy="4351338"/>
          </a:xfrm>
        </p:spPr>
        <p:txBody>
          <a:bodyPr>
            <a:normAutofit/>
          </a:bodyPr>
          <a:lstStyle/>
          <a:p>
            <a:pPr algn="just"/>
            <a:r>
              <a:rPr lang="en-US" sz="3200" dirty="0" smtClean="0">
                <a:solidFill>
                  <a:srgbClr val="FF0000"/>
                </a:solidFill>
                <a:latin typeface="Times New Roman" panose="02020603050405020304" pitchFamily="18" charset="0"/>
                <a:cs typeface="Times New Roman" panose="02020603050405020304" pitchFamily="18" charset="0"/>
              </a:rPr>
              <a:t>The </a:t>
            </a:r>
            <a:r>
              <a:rPr lang="en-US" sz="3200" dirty="0">
                <a:solidFill>
                  <a:srgbClr val="FF0000"/>
                </a:solidFill>
                <a:latin typeface="Times New Roman" panose="02020603050405020304" pitchFamily="18" charset="0"/>
                <a:cs typeface="Times New Roman" panose="02020603050405020304" pitchFamily="18" charset="0"/>
              </a:rPr>
              <a:t>power imbalance </a:t>
            </a:r>
            <a:r>
              <a:rPr lang="en-US" sz="3200" dirty="0">
                <a:solidFill>
                  <a:srgbClr val="333333"/>
                </a:solidFill>
                <a:latin typeface="Times New Roman" panose="02020603050405020304" pitchFamily="18" charset="0"/>
                <a:cs typeface="Times New Roman" panose="02020603050405020304" pitchFamily="18" charset="0"/>
              </a:rPr>
              <a:t>in the workplace and the education and socio-economic difference between physicians and nurses create the perception among nurses that their opinion in the healthcare context is not as valued as well as that of the physicians, creates situations in which their views are overridden </a:t>
            </a:r>
            <a:r>
              <a:rPr lang="ar-IQ" sz="3200" dirty="0" smtClean="0">
                <a:solidFill>
                  <a:srgbClr val="333333"/>
                </a:solidFill>
                <a:latin typeface="Times New Roman" panose="02020603050405020304" pitchFamily="18" charset="0"/>
                <a:cs typeface="Times New Roman" panose="02020603050405020304" pitchFamily="18" charset="0"/>
              </a:rPr>
              <a:t>تجاوز </a:t>
            </a:r>
            <a:r>
              <a:rPr lang="en-US" sz="3200" dirty="0" smtClean="0">
                <a:solidFill>
                  <a:srgbClr val="333333"/>
                </a:solidFill>
                <a:latin typeface="Times New Roman" panose="02020603050405020304" pitchFamily="18" charset="0"/>
                <a:cs typeface="Times New Roman" panose="02020603050405020304" pitchFamily="18" charset="0"/>
              </a:rPr>
              <a:t>or overruled</a:t>
            </a:r>
            <a:r>
              <a:rPr lang="ar-IQ" sz="3200" dirty="0" smtClean="0">
                <a:solidFill>
                  <a:srgbClr val="333333"/>
                </a:solidFill>
                <a:latin typeface="Times New Roman" panose="02020603050405020304" pitchFamily="18" charset="0"/>
                <a:cs typeface="Times New Roman" panose="02020603050405020304" pitchFamily="18" charset="0"/>
              </a:rPr>
              <a:t>نقض</a:t>
            </a:r>
            <a:r>
              <a:rPr lang="en-US" sz="3200" dirty="0" smtClean="0">
                <a:solidFill>
                  <a:srgbClr val="333333"/>
                </a:solidFill>
                <a:latin typeface="Times New Roman" panose="02020603050405020304" pitchFamily="18" charset="0"/>
                <a:cs typeface="Times New Roman" panose="02020603050405020304" pitchFamily="18" charset="0"/>
              </a:rPr>
              <a:t> </a:t>
            </a:r>
            <a:r>
              <a:rPr lang="en-US" sz="3200" dirty="0">
                <a:solidFill>
                  <a:srgbClr val="333333"/>
                </a:solidFill>
                <a:latin typeface="Times New Roman" panose="02020603050405020304" pitchFamily="18" charset="0"/>
                <a:cs typeface="Times New Roman" panose="02020603050405020304" pitchFamily="18" charset="0"/>
              </a:rPr>
              <a:t>by physicians, and results in tension and frustration on the part of nurses.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1765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631" y="1266331"/>
            <a:ext cx="10515600" cy="4351338"/>
          </a:xfrm>
        </p:spPr>
        <p:txBody>
          <a:bodyPr>
            <a:normAutofit/>
          </a:bodyPr>
          <a:lstStyle/>
          <a:p>
            <a:pPr marL="0" indent="0" algn="just">
              <a:buNone/>
            </a:pPr>
            <a:r>
              <a:rPr lang="en-US" sz="3200" b="1" dirty="0">
                <a:solidFill>
                  <a:srgbClr val="FF0000"/>
                </a:solidFill>
                <a:latin typeface="Times New Roman" panose="02020603050405020304" pitchFamily="18" charset="0"/>
                <a:cs typeface="Times New Roman" panose="02020603050405020304" pitchFamily="18" charset="0"/>
              </a:rPr>
              <a:t>Differing Goals of Medicine and Nursing</a:t>
            </a:r>
          </a:p>
          <a:p>
            <a:pPr marL="0" indent="0" algn="just">
              <a:buNone/>
            </a:pPr>
            <a:r>
              <a:rPr lang="en-US" sz="3200" dirty="0">
                <a:solidFill>
                  <a:srgbClr val="333333"/>
                </a:solidFill>
                <a:latin typeface="Times New Roman" panose="02020603050405020304" pitchFamily="18" charset="0"/>
                <a:cs typeface="Times New Roman" panose="02020603050405020304" pitchFamily="18" charset="0"/>
              </a:rPr>
              <a:t>An outdated </a:t>
            </a:r>
            <a:r>
              <a:rPr lang="ar-IQ" sz="3200" dirty="0" smtClean="0">
                <a:solidFill>
                  <a:srgbClr val="333333"/>
                </a:solidFill>
                <a:latin typeface="Times New Roman" panose="02020603050405020304" pitchFamily="18" charset="0"/>
                <a:cs typeface="Times New Roman" panose="02020603050405020304" pitchFamily="18" charset="0"/>
              </a:rPr>
              <a:t> </a:t>
            </a:r>
            <a:r>
              <a:rPr lang="en-US" sz="3200" dirty="0" smtClean="0">
                <a:solidFill>
                  <a:srgbClr val="333333"/>
                </a:solidFill>
                <a:latin typeface="Times New Roman" panose="02020603050405020304" pitchFamily="18" charset="0"/>
                <a:cs typeface="Times New Roman" panose="02020603050405020304" pitchFamily="18" charset="0"/>
              </a:rPr>
              <a:t>image </a:t>
            </a:r>
            <a:r>
              <a:rPr lang="en-US" sz="3200" dirty="0">
                <a:solidFill>
                  <a:srgbClr val="333333"/>
                </a:solidFill>
                <a:latin typeface="Times New Roman" panose="02020603050405020304" pitchFamily="18" charset="0"/>
                <a:cs typeface="Times New Roman" panose="02020603050405020304" pitchFamily="18" charset="0"/>
              </a:rPr>
              <a:t>of nurses sees them as merely doctor’s helpers, but nursing theorists claim this is a misconception of the proper role of nursing.  One way to characterize the difference between medicine and nursing sees </a:t>
            </a:r>
            <a:r>
              <a:rPr lang="en-US" sz="3200" dirty="0">
                <a:solidFill>
                  <a:srgbClr val="00B0F0"/>
                </a:solidFill>
                <a:latin typeface="Times New Roman" panose="02020603050405020304" pitchFamily="18" charset="0"/>
                <a:cs typeface="Times New Roman" panose="02020603050405020304" pitchFamily="18" charset="0"/>
              </a:rPr>
              <a:t>physicians as focused on treating the disease and curing the patient</a:t>
            </a:r>
            <a:r>
              <a:rPr lang="en-US" sz="3200" dirty="0">
                <a:solidFill>
                  <a:srgbClr val="333333"/>
                </a:solidFill>
                <a:latin typeface="Times New Roman" panose="02020603050405020304" pitchFamily="18" charset="0"/>
                <a:cs typeface="Times New Roman" panose="02020603050405020304" pitchFamily="18" charset="0"/>
              </a:rPr>
              <a:t>, </a:t>
            </a:r>
            <a:r>
              <a:rPr lang="en-US" sz="3200" dirty="0">
                <a:solidFill>
                  <a:srgbClr val="00B050"/>
                </a:solidFill>
                <a:latin typeface="Times New Roman" panose="02020603050405020304" pitchFamily="18" charset="0"/>
                <a:cs typeface="Times New Roman" panose="02020603050405020304" pitchFamily="18" charset="0"/>
              </a:rPr>
              <a:t>while nursing focuses on caring for the patient as a person</a:t>
            </a:r>
            <a:r>
              <a:rPr lang="en-US" sz="3200" dirty="0">
                <a:solidFill>
                  <a:srgbClr val="333333"/>
                </a:solidFill>
                <a:latin typeface="Times New Roman" panose="02020603050405020304" pitchFamily="18" charset="0"/>
                <a:cs typeface="Times New Roman" panose="02020603050405020304" pitchFamily="18" charset="0"/>
              </a:rPr>
              <a:t>.  </a:t>
            </a:r>
            <a:endParaRPr lang="ar-IQ" sz="3200" dirty="0" smtClean="0">
              <a:solidFill>
                <a:srgbClr val="333333"/>
              </a:solidFill>
              <a:latin typeface="Times New Roman" panose="02020603050405020304" pitchFamily="18" charset="0"/>
              <a:cs typeface="Times New Roman" panose="02020603050405020304" pitchFamily="18" charset="0"/>
            </a:endParaRPr>
          </a:p>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669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395579"/>
            <a:ext cx="11418570" cy="4351338"/>
          </a:xfrm>
        </p:spPr>
        <p:txBody>
          <a:bodyPr>
            <a:noAutofit/>
          </a:bodyPr>
          <a:lstStyle/>
          <a:p>
            <a:pPr marL="0" indent="0" algn="just">
              <a:buNone/>
            </a:pPr>
            <a:r>
              <a:rPr lang="en-US" sz="3200" dirty="0" smtClean="0">
                <a:solidFill>
                  <a:srgbClr val="333333"/>
                </a:solidFill>
                <a:latin typeface="Times New Roman" panose="02020603050405020304" pitchFamily="18" charset="0"/>
                <a:cs typeface="Times New Roman" panose="02020603050405020304" pitchFamily="18" charset="0"/>
              </a:rPr>
              <a:t>The </a:t>
            </a:r>
            <a:r>
              <a:rPr lang="en-US" sz="3200" dirty="0">
                <a:solidFill>
                  <a:srgbClr val="333333"/>
                </a:solidFill>
                <a:latin typeface="Times New Roman" panose="02020603050405020304" pitchFamily="18" charset="0"/>
                <a:cs typeface="Times New Roman" panose="02020603050405020304" pitchFamily="18" charset="0"/>
              </a:rPr>
              <a:t>nurse may believe he or she is more focused on the patient’s state of wellbeing and therefore should have a larger say in their care. </a:t>
            </a:r>
            <a:endParaRPr lang="ar-IQ" sz="3200" dirty="0" smtClean="0">
              <a:solidFill>
                <a:srgbClr val="333333"/>
              </a:solidFill>
              <a:latin typeface="Times New Roman" panose="02020603050405020304" pitchFamily="18" charset="0"/>
              <a:cs typeface="Times New Roman" panose="02020603050405020304" pitchFamily="18" charset="0"/>
            </a:endParaRPr>
          </a:p>
          <a:p>
            <a:pPr marL="0" indent="0" algn="just">
              <a:buNone/>
            </a:pPr>
            <a:r>
              <a:rPr lang="en-US" sz="3200" dirty="0" smtClean="0">
                <a:solidFill>
                  <a:srgbClr val="333333"/>
                </a:solidFill>
                <a:latin typeface="Times New Roman" panose="02020603050405020304" pitchFamily="18" charset="0"/>
                <a:cs typeface="Times New Roman" panose="02020603050405020304" pitchFamily="18" charset="0"/>
              </a:rPr>
              <a:t> </a:t>
            </a:r>
            <a:r>
              <a:rPr lang="en-US" sz="3200" dirty="0">
                <a:solidFill>
                  <a:srgbClr val="333333"/>
                </a:solidFill>
                <a:latin typeface="Times New Roman" panose="02020603050405020304" pitchFamily="18" charset="0"/>
                <a:cs typeface="Times New Roman" panose="02020603050405020304" pitchFamily="18" charset="0"/>
              </a:rPr>
              <a:t>A specialist physician or hospitalist treating a patient in a hospital often sees the patient less than the nurse assigned to care for that patient; consequently the nurse may feel he or she knows the patient’s care needs and what the patient can tolerate better than does the physician.  </a:t>
            </a:r>
            <a:endParaRPr lang="ar-IQ" sz="3200" dirty="0" smtClean="0">
              <a:solidFill>
                <a:srgbClr val="333333"/>
              </a:solidFill>
              <a:latin typeface="Times New Roman" panose="02020603050405020304" pitchFamily="18" charset="0"/>
              <a:cs typeface="Times New Roman" panose="02020603050405020304" pitchFamily="18" charset="0"/>
            </a:endParaRPr>
          </a:p>
          <a:p>
            <a:pPr marL="0" indent="0" algn="just">
              <a:buNone/>
            </a:pPr>
            <a:r>
              <a:rPr lang="en-US" sz="3200" dirty="0" smtClean="0">
                <a:solidFill>
                  <a:srgbClr val="333333"/>
                </a:solidFill>
                <a:latin typeface="Times New Roman" panose="02020603050405020304" pitchFamily="18" charset="0"/>
                <a:cs typeface="Times New Roman" panose="02020603050405020304" pitchFamily="18" charset="0"/>
              </a:rPr>
              <a:t>The </a:t>
            </a:r>
            <a:r>
              <a:rPr lang="en-US" sz="3200" dirty="0">
                <a:solidFill>
                  <a:srgbClr val="333333"/>
                </a:solidFill>
                <a:latin typeface="Times New Roman" panose="02020603050405020304" pitchFamily="18" charset="0"/>
                <a:cs typeface="Times New Roman" panose="02020603050405020304" pitchFamily="18" charset="0"/>
              </a:rPr>
              <a:t>nurse may feel that he or she deserves more responsibility and authority for the patient than is allowed by the current system, with resulting nurse frustration, </a:t>
            </a:r>
            <a:r>
              <a:rPr lang="en-US" sz="3200" dirty="0" smtClean="0">
                <a:solidFill>
                  <a:srgbClr val="333333"/>
                </a:solidFill>
                <a:latin typeface="Times New Roman" panose="02020603050405020304" pitchFamily="18" charset="0"/>
                <a:cs typeface="Times New Roman" panose="02020603050405020304" pitchFamily="18" charset="0"/>
              </a:rPr>
              <a:t>resentment</a:t>
            </a:r>
            <a:r>
              <a:rPr lang="ar-IQ" sz="3200" dirty="0" smtClean="0">
                <a:solidFill>
                  <a:srgbClr val="333333"/>
                </a:solidFill>
                <a:latin typeface="Times New Roman" panose="02020603050405020304" pitchFamily="18" charset="0"/>
                <a:cs typeface="Times New Roman" panose="02020603050405020304" pitchFamily="18" charset="0"/>
              </a:rPr>
              <a:t>امتعاض </a:t>
            </a:r>
            <a:r>
              <a:rPr lang="en-US" sz="3200" dirty="0" smtClean="0">
                <a:solidFill>
                  <a:srgbClr val="333333"/>
                </a:solidFill>
                <a:latin typeface="Times New Roman" panose="02020603050405020304" pitchFamily="18" charset="0"/>
                <a:cs typeface="Times New Roman" panose="02020603050405020304" pitchFamily="18" charset="0"/>
              </a:rPr>
              <a:t> </a:t>
            </a:r>
            <a:r>
              <a:rPr lang="en-US" sz="3200" dirty="0">
                <a:solidFill>
                  <a:srgbClr val="333333"/>
                </a:solidFill>
                <a:latin typeface="Times New Roman" panose="02020603050405020304" pitchFamily="18" charset="0"/>
                <a:cs typeface="Times New Roman" panose="02020603050405020304" pitchFamily="18" charset="0"/>
              </a:rPr>
              <a:t>tension, and stress.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6880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33858"/>
            <a:ext cx="11578590" cy="4351338"/>
          </a:xfrm>
        </p:spPr>
        <p:txBody>
          <a:bodyPr>
            <a:noAutofit/>
          </a:bodyPr>
          <a:lstStyle/>
          <a:p>
            <a:pPr marL="0" indent="0" algn="just">
              <a:buNone/>
            </a:pPr>
            <a:r>
              <a:rPr lang="en-US" sz="3200" b="1" dirty="0">
                <a:solidFill>
                  <a:srgbClr val="FF0000"/>
                </a:solidFill>
                <a:latin typeface="Times New Roman" panose="02020603050405020304" pitchFamily="18" charset="0"/>
                <a:cs typeface="Times New Roman" panose="02020603050405020304" pitchFamily="18" charset="0"/>
              </a:rPr>
              <a:t>Gender </a:t>
            </a:r>
            <a:r>
              <a:rPr lang="en-US" sz="3200" b="1" dirty="0" smtClean="0">
                <a:solidFill>
                  <a:srgbClr val="FF0000"/>
                </a:solidFill>
                <a:latin typeface="Times New Roman" panose="02020603050405020304" pitchFamily="18" charset="0"/>
                <a:cs typeface="Times New Roman" panose="02020603050405020304" pitchFamily="18" charset="0"/>
              </a:rPr>
              <a:t>Conflict</a:t>
            </a:r>
            <a:endParaRPr lang="en-US" sz="32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3200" dirty="0">
                <a:latin typeface="Times New Roman" panose="02020603050405020304" pitchFamily="18" charset="0"/>
                <a:cs typeface="Times New Roman" panose="02020603050405020304" pitchFamily="18" charset="0"/>
              </a:rPr>
              <a:t>Though today there are male nurses, the large majority of nurses are still women. The majority of physicians overall are still men, though women make up a great percentage of recently graduated physicians and current medical school students.</a:t>
            </a:r>
            <a:endParaRPr lang="en-US" sz="3200" dirty="0" smtClean="0">
              <a:solidFill>
                <a:srgbClr val="333333"/>
              </a:solidFill>
              <a:latin typeface="Times New Roman" panose="02020603050405020304" pitchFamily="18" charset="0"/>
              <a:cs typeface="Times New Roman" panose="02020603050405020304" pitchFamily="18" charset="0"/>
            </a:endParaRPr>
          </a:p>
          <a:p>
            <a:pPr marL="0" indent="0" algn="just">
              <a:buNone/>
            </a:pPr>
            <a:r>
              <a:rPr lang="en-US" sz="3200" dirty="0" smtClean="0">
                <a:solidFill>
                  <a:srgbClr val="333333"/>
                </a:solidFill>
                <a:latin typeface="Times New Roman" panose="02020603050405020304" pitchFamily="18" charset="0"/>
                <a:cs typeface="Times New Roman" panose="02020603050405020304" pitchFamily="18" charset="0"/>
              </a:rPr>
              <a:t>Some </a:t>
            </a:r>
            <a:r>
              <a:rPr lang="en-US" sz="3200" dirty="0">
                <a:solidFill>
                  <a:srgbClr val="333333"/>
                </a:solidFill>
                <a:latin typeface="Times New Roman" panose="02020603050405020304" pitchFamily="18" charset="0"/>
                <a:cs typeface="Times New Roman" panose="02020603050405020304" pitchFamily="18" charset="0"/>
              </a:rPr>
              <a:t>believe the conflict between physicians and nurses to be partly or largely attributable to conflict between the roles of men and women in society.  Many ethicists and political thinkers claim historical </a:t>
            </a:r>
            <a:r>
              <a:rPr lang="en-US" sz="3200" dirty="0" smtClean="0">
                <a:solidFill>
                  <a:srgbClr val="333333"/>
                </a:solidFill>
                <a:latin typeface="Times New Roman" panose="02020603050405020304" pitchFamily="18" charset="0"/>
                <a:cs typeface="Times New Roman" panose="02020603050405020304" pitchFamily="18" charset="0"/>
              </a:rPr>
              <a:t>oppression</a:t>
            </a:r>
            <a:r>
              <a:rPr lang="ar-IQ" sz="3200" dirty="0" smtClean="0">
                <a:solidFill>
                  <a:srgbClr val="333333"/>
                </a:solidFill>
                <a:latin typeface="Times New Roman" panose="02020603050405020304" pitchFamily="18" charset="0"/>
                <a:cs typeface="Times New Roman" panose="02020603050405020304" pitchFamily="18" charset="0"/>
              </a:rPr>
              <a:t>ارهاق</a:t>
            </a:r>
            <a:r>
              <a:rPr lang="en-US" sz="3200" dirty="0" smtClean="0">
                <a:solidFill>
                  <a:srgbClr val="333333"/>
                </a:solidFill>
                <a:latin typeface="Times New Roman" panose="02020603050405020304" pitchFamily="18" charset="0"/>
                <a:cs typeface="Times New Roman" panose="02020603050405020304" pitchFamily="18" charset="0"/>
              </a:rPr>
              <a:t> </a:t>
            </a:r>
            <a:r>
              <a:rPr lang="en-US" sz="3200" dirty="0">
                <a:solidFill>
                  <a:srgbClr val="333333"/>
                </a:solidFill>
                <a:latin typeface="Times New Roman" panose="02020603050405020304" pitchFamily="18" charset="0"/>
                <a:cs typeface="Times New Roman" panose="02020603050405020304" pitchFamily="18" charset="0"/>
              </a:rPr>
              <a:t>of women in jobs, wealth, and power in society, though some progress eliminating such disparities seems to have been made in recent years.  The physician in the hospital, so the theory goes, sees the nurse as subservient </a:t>
            </a:r>
            <a:r>
              <a:rPr lang="ar-IQ" sz="3200" dirty="0" smtClean="0">
                <a:solidFill>
                  <a:srgbClr val="333333"/>
                </a:solidFill>
                <a:latin typeface="Times New Roman" panose="02020603050405020304" pitchFamily="18" charset="0"/>
                <a:cs typeface="Times New Roman" panose="02020603050405020304" pitchFamily="18" charset="0"/>
              </a:rPr>
              <a:t> تابعة</a:t>
            </a:r>
            <a:r>
              <a:rPr lang="en-US" sz="3200" dirty="0" smtClean="0">
                <a:solidFill>
                  <a:srgbClr val="333333"/>
                </a:solidFill>
                <a:latin typeface="Times New Roman" panose="02020603050405020304" pitchFamily="18" charset="0"/>
                <a:cs typeface="Times New Roman" panose="02020603050405020304" pitchFamily="18" charset="0"/>
              </a:rPr>
              <a:t>because </a:t>
            </a:r>
            <a:r>
              <a:rPr lang="en-US" sz="3200" dirty="0">
                <a:solidFill>
                  <a:srgbClr val="333333"/>
                </a:solidFill>
                <a:latin typeface="Times New Roman" panose="02020603050405020304" pitchFamily="18" charset="0"/>
                <a:cs typeface="Times New Roman" panose="02020603050405020304" pitchFamily="18" charset="0"/>
              </a:rPr>
              <a:t>traditionally the nurse has been female and females have been subservient in society.</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8635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9827" y="1150922"/>
            <a:ext cx="10515600" cy="4351338"/>
          </a:xfrm>
        </p:spPr>
        <p:txBody>
          <a:bodyPr>
            <a:normAutofit/>
          </a:bodyPr>
          <a:lstStyle/>
          <a:p>
            <a:pPr marL="0" indent="0" algn="just">
              <a:buNone/>
            </a:pPr>
            <a:r>
              <a:rPr lang="en-US" sz="3200" b="1" dirty="0">
                <a:solidFill>
                  <a:srgbClr val="FF0000"/>
                </a:solidFill>
                <a:latin typeface="Times New Roman" panose="02020603050405020304" pitchFamily="18" charset="0"/>
                <a:cs typeface="Times New Roman" panose="02020603050405020304" pitchFamily="18" charset="0"/>
              </a:rPr>
              <a:t>Resolving Physician-Nurse Conflict</a:t>
            </a:r>
          </a:p>
          <a:p>
            <a:pPr marL="0" indent="0" algn="just">
              <a:buNone/>
            </a:pPr>
            <a:r>
              <a:rPr lang="en-US" sz="3200" dirty="0" smtClean="0">
                <a:latin typeface="Times New Roman" panose="02020603050405020304" pitchFamily="18" charset="0"/>
                <a:cs typeface="Times New Roman" panose="02020603050405020304" pitchFamily="18" charset="0"/>
              </a:rPr>
              <a:t>One </a:t>
            </a:r>
            <a:r>
              <a:rPr lang="en-US" sz="3200" dirty="0">
                <a:latin typeface="Times New Roman" panose="02020603050405020304" pitchFamily="18" charset="0"/>
                <a:cs typeface="Times New Roman" panose="02020603050405020304" pitchFamily="18" charset="0"/>
              </a:rPr>
              <a:t>common recommendation is to improve communication between physicians and nurses.  Poor communication can result in unmet expectations and resulting frustration and poor working relationships. But while better communication would help, it alone would not seem to solve problems engendered by massive power imbalances or sexism, for instance.  And specific recommendations about how to improve communication are needed.</a:t>
            </a:r>
          </a:p>
        </p:txBody>
      </p:sp>
    </p:spTree>
    <p:extLst>
      <p:ext uri="{BB962C8B-B14F-4D97-AF65-F5344CB8AC3E}">
        <p14:creationId xmlns:p14="http://schemas.microsoft.com/office/powerpoint/2010/main" val="2620527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200" dirty="0">
                <a:solidFill>
                  <a:srgbClr val="333333"/>
                </a:solidFill>
                <a:latin typeface="Times New Roman" panose="02020603050405020304" pitchFamily="18" charset="0"/>
                <a:cs typeface="Times New Roman" panose="02020603050405020304" pitchFamily="18" charset="0"/>
              </a:rPr>
              <a:t>Another suggestion often made is that there be available an optimal method of conflict resolution.  Nurses sometimes avoid conflict or are resigned to it, whereas some form of conflict resolution fostering collaboration and cooperation might help alleviate physician-nurse tensions and achieve better overall outcomes.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10462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1050" y="922655"/>
            <a:ext cx="10515600" cy="4351338"/>
          </a:xfrm>
        </p:spPr>
        <p:txBody>
          <a:bodyPr>
            <a:normAutofit/>
          </a:bodyPr>
          <a:lstStyle/>
          <a:p>
            <a:pPr algn="just"/>
            <a:r>
              <a:rPr lang="en-US" sz="3200" dirty="0">
                <a:latin typeface="Times New Roman" panose="02020603050405020304" pitchFamily="18" charset="0"/>
                <a:cs typeface="Times New Roman" panose="02020603050405020304" pitchFamily="18" charset="0"/>
              </a:rPr>
              <a:t>In recent years healthcare has emphasized the importance of the role of the multidisciplinary </a:t>
            </a:r>
            <a:r>
              <a:rPr lang="en-US" sz="3200" dirty="0" smtClean="0">
                <a:latin typeface="Times New Roman" panose="02020603050405020304" pitchFamily="18" charset="0"/>
                <a:cs typeface="Times New Roman" panose="02020603050405020304" pitchFamily="18" charset="0"/>
              </a:rPr>
              <a:t> team</a:t>
            </a:r>
            <a:r>
              <a:rPr lang="en-US" sz="3200" dirty="0">
                <a:latin typeface="Times New Roman" panose="02020603050405020304" pitchFamily="18" charset="0"/>
                <a:cs typeface="Times New Roman" panose="02020603050405020304" pitchFamily="18" charset="0"/>
              </a:rPr>
              <a:t>.  A common idea is that the physician should see his or her place as a member of the team and in that context the contributions of others are to be valued.  It should be noted, though, that the physician is likely to see his or her role as being that of team leader or director, and so nurses may still feel their contribution is </a:t>
            </a:r>
            <a:r>
              <a:rPr lang="en-US" sz="3200" dirty="0" smtClean="0">
                <a:latin typeface="Times New Roman" panose="02020603050405020304" pitchFamily="18" charset="0"/>
                <a:cs typeface="Times New Roman" panose="02020603050405020304" pitchFamily="18" charset="0"/>
              </a:rPr>
              <a:t>marginalized </a:t>
            </a:r>
            <a:r>
              <a:rPr lang="ar-IQ" sz="3200" dirty="0" smtClean="0">
                <a:latin typeface="Times New Roman" panose="02020603050405020304" pitchFamily="18" charset="0"/>
                <a:cs typeface="Times New Roman" panose="02020603050405020304" pitchFamily="18" charset="0"/>
              </a:rPr>
              <a:t>مهمش</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22595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6770" y="808355"/>
            <a:ext cx="10515600" cy="4351338"/>
          </a:xfrm>
        </p:spPr>
        <p:txBody>
          <a:bodyPr>
            <a:normAutofit/>
          </a:bodyPr>
          <a:lstStyle/>
          <a:p>
            <a:pPr marL="0" indent="0" algn="just">
              <a:buNone/>
            </a:pPr>
            <a:r>
              <a:rPr lang="en-US" sz="3200" b="1" u="sng" dirty="0">
                <a:solidFill>
                  <a:srgbClr val="FF0000"/>
                </a:solidFill>
                <a:latin typeface="Times New Roman" panose="02020603050405020304" pitchFamily="18" charset="0"/>
                <a:cs typeface="Times New Roman" panose="02020603050405020304" pitchFamily="18" charset="0"/>
              </a:rPr>
              <a:t>The Importance of an Organizational Response</a:t>
            </a:r>
          </a:p>
          <a:p>
            <a:pPr marL="0" indent="0" algn="just">
              <a:buNone/>
            </a:pPr>
            <a:r>
              <a:rPr lang="en-US" sz="3200" dirty="0">
                <a:solidFill>
                  <a:srgbClr val="333333"/>
                </a:solidFill>
                <a:latin typeface="Times New Roman" panose="02020603050405020304" pitchFamily="18" charset="0"/>
                <a:cs typeface="Times New Roman" panose="02020603050405020304" pitchFamily="18" charset="0"/>
              </a:rPr>
              <a:t>The problem of physician-nurse conflict needs to be addressed not just by individual clinicians but by a healthcare organization’s executive leaders.  Hospital administrators and managers may prefer to avoid dealing with the problem.  S</a:t>
            </a:r>
            <a:r>
              <a:rPr lang="en-US" sz="3200" dirty="0" smtClean="0">
                <a:solidFill>
                  <a:srgbClr val="333333"/>
                </a:solidFill>
                <a:latin typeface="Times New Roman" panose="02020603050405020304" pitchFamily="18" charset="0"/>
                <a:cs typeface="Times New Roman" panose="02020603050405020304" pitchFamily="18" charset="0"/>
              </a:rPr>
              <a:t>enior </a:t>
            </a:r>
            <a:r>
              <a:rPr lang="en-US" sz="3200" dirty="0">
                <a:solidFill>
                  <a:srgbClr val="333333"/>
                </a:solidFill>
                <a:latin typeface="Times New Roman" panose="02020603050405020304" pitchFamily="18" charset="0"/>
                <a:cs typeface="Times New Roman" panose="02020603050405020304" pitchFamily="18" charset="0"/>
              </a:rPr>
              <a:t>management should work to develop an organizational culture in which inappropriate attitudes and behavior of physicians toward nurses and vice versa are not tolerated.</a:t>
            </a: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0889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6157" y="1177556"/>
            <a:ext cx="10515600" cy="4351338"/>
          </a:xfrm>
        </p:spPr>
        <p:txBody>
          <a:bodyPr>
            <a:normAutofit/>
          </a:bodyPr>
          <a:lstStyle/>
          <a:p>
            <a:pPr marL="0" indent="0">
              <a:buNone/>
            </a:pPr>
            <a:r>
              <a:rPr lang="en-US" sz="3200" u="sng" dirty="0" smtClean="0">
                <a:solidFill>
                  <a:srgbClr val="FF0000"/>
                </a:solidFill>
                <a:latin typeface="Times New Roman" panose="02020603050405020304" pitchFamily="18" charset="0"/>
                <a:cs typeface="Times New Roman" panose="02020603050405020304" pitchFamily="18" charset="0"/>
              </a:rPr>
              <a:t>Quiz </a:t>
            </a:r>
          </a:p>
          <a:p>
            <a:pPr marL="0" indent="0">
              <a:buNone/>
            </a:pPr>
            <a:r>
              <a:rPr lang="en-US" sz="3200" dirty="0" smtClean="0">
                <a:latin typeface="Times New Roman" panose="02020603050405020304" pitchFamily="18" charset="0"/>
                <a:cs typeface="Times New Roman" panose="02020603050405020304" pitchFamily="18" charset="0"/>
              </a:rPr>
              <a:t>1.</a:t>
            </a:r>
            <a:r>
              <a:rPr lang="en-US" sz="3200" dirty="0">
                <a:latin typeface="Times New Roman" panose="02020603050405020304" pitchFamily="18" charset="0"/>
                <a:ea typeface="Calibri" panose="020F0502020204030204" pitchFamily="34" charset="0"/>
                <a:cs typeface="Times New Roman" panose="02020603050405020304" pitchFamily="18" charset="0"/>
              </a:rPr>
              <a:t>Define </a:t>
            </a:r>
            <a:r>
              <a:rPr lang="en-US" sz="3200" dirty="0" smtClean="0">
                <a:latin typeface="Times New Roman" panose="02020603050405020304" pitchFamily="18" charset="0"/>
                <a:cs typeface="Times New Roman" panose="02020603050405020304" pitchFamily="18" charset="0"/>
              </a:rPr>
              <a:t>t</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he </a:t>
            </a:r>
            <a:r>
              <a:rPr lang="en-US" sz="3200" dirty="0">
                <a:latin typeface="Times New Roman" panose="02020603050405020304" pitchFamily="18" charset="0"/>
                <a:ea typeface="Calibri" panose="020F0502020204030204" pitchFamily="34" charset="0"/>
                <a:cs typeface="Times New Roman" panose="02020603050405020304" pitchFamily="18" charset="0"/>
              </a:rPr>
              <a:t>Nurse-Client Relationship</a:t>
            </a:r>
          </a:p>
          <a:p>
            <a:pPr marL="0" indent="0">
              <a:buNone/>
            </a:pPr>
            <a:r>
              <a:rPr lang="en-US" sz="3200" dirty="0">
                <a:latin typeface="Times New Roman" panose="02020603050405020304" pitchFamily="18" charset="0"/>
                <a:ea typeface="Calibri" panose="020F0502020204030204" pitchFamily="34" charset="0"/>
                <a:cs typeface="Times New Roman" panose="02020603050405020304" pitchFamily="18" charset="0"/>
              </a:rPr>
              <a:t>2.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What are the </a:t>
            </a:r>
            <a:r>
              <a:rPr lang="en-US" sz="3200" dirty="0">
                <a:latin typeface="Times New Roman" panose="02020603050405020304" pitchFamily="18" charset="0"/>
                <a:ea typeface="Calibri" panose="020F0502020204030204" pitchFamily="34" charset="0"/>
                <a:cs typeface="Times New Roman" panose="02020603050405020304" pitchFamily="18" charset="0"/>
              </a:rPr>
              <a:t>Components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of Nurse-Client </a:t>
            </a:r>
            <a:r>
              <a:rPr lang="en-US" sz="3200" dirty="0">
                <a:latin typeface="Times New Roman" panose="02020603050405020304" pitchFamily="18" charset="0"/>
                <a:ea typeface="Calibri" panose="020F0502020204030204" pitchFamily="34" charset="0"/>
                <a:cs typeface="Times New Roman" panose="02020603050405020304" pitchFamily="18" charset="0"/>
              </a:rPr>
              <a:t>Relationship</a:t>
            </a:r>
          </a:p>
          <a:p>
            <a:pPr marL="0" indent="0">
              <a:buNone/>
            </a:pPr>
            <a:r>
              <a:rPr lang="en-US" sz="3200" dirty="0">
                <a:latin typeface="Times New Roman" panose="02020603050405020304" pitchFamily="18" charset="0"/>
                <a:cs typeface="Times New Roman" panose="02020603050405020304" pitchFamily="18" charset="0"/>
              </a:rPr>
              <a:t>3. </a:t>
            </a:r>
            <a:r>
              <a:rPr lang="en-US" sz="3200" dirty="0" smtClean="0">
                <a:latin typeface="Times New Roman" panose="02020603050405020304" pitchFamily="18" charset="0"/>
                <a:cs typeface="Times New Roman" panose="02020603050405020304" pitchFamily="18" charset="0"/>
              </a:rPr>
              <a:t>Enumerate  the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characteristics  </a:t>
            </a:r>
            <a:r>
              <a:rPr lang="en-US" sz="3200" dirty="0">
                <a:latin typeface="Times New Roman" panose="02020603050405020304" pitchFamily="18" charset="0"/>
                <a:ea typeface="Calibri" panose="020F0502020204030204" pitchFamily="34" charset="0"/>
                <a:cs typeface="Times New Roman" panose="02020603050405020304" pitchFamily="18" charset="0"/>
              </a:rPr>
              <a:t>of professional (nurse-client)  relationships.</a:t>
            </a:r>
          </a:p>
          <a:p>
            <a:pPr marL="0" indent="0">
              <a:buNone/>
            </a:pPr>
            <a:r>
              <a:rPr lang="en-US" sz="3200" dirty="0">
                <a:latin typeface="Times New Roman" panose="02020603050405020304" pitchFamily="18" charset="0"/>
                <a:ea typeface="Calibri" panose="020F0502020204030204" pitchFamily="34" charset="0"/>
                <a:cs typeface="Times New Roman" panose="02020603050405020304" pitchFamily="18" charset="0"/>
              </a:rPr>
              <a:t>4.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What are the main causes of conflict  between doctors and nurses</a:t>
            </a:r>
          </a:p>
          <a:p>
            <a:pPr marL="0" indent="0">
              <a:buNone/>
            </a:pPr>
            <a:r>
              <a:rPr lang="en-US" sz="3200" dirty="0" smtClean="0">
                <a:latin typeface="Times New Roman" panose="02020603050405020304" pitchFamily="18" charset="0"/>
                <a:cs typeface="Times New Roman" panose="02020603050405020304" pitchFamily="18" charset="0"/>
              </a:rPr>
              <a:t>5- How to </a:t>
            </a:r>
            <a:r>
              <a:rPr lang="en-US" sz="3200" dirty="0">
                <a:latin typeface="Times New Roman" panose="02020603050405020304" pitchFamily="18" charset="0"/>
                <a:ea typeface="Calibri" panose="020F0502020204030204" pitchFamily="34" charset="0"/>
                <a:cs typeface="Times New Roman" panose="02020603050405020304" pitchFamily="18" charset="0"/>
              </a:rPr>
              <a:t>resolve Physician-Nurse Conflict</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4679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365125"/>
            <a:ext cx="10496550" cy="1325563"/>
          </a:xfrm>
        </p:spPr>
        <p:txBody>
          <a:bodyPr>
            <a:normAutofit/>
          </a:bodyPr>
          <a:lstStyle/>
          <a:p>
            <a:r>
              <a:rPr lang="en-US" sz="3600" b="1" u="sng" dirty="0">
                <a:solidFill>
                  <a:srgbClr val="FF0000"/>
                </a:solidFill>
                <a:latin typeface="Times New Roman" panose="02020603050405020304" pitchFamily="18" charset="0"/>
                <a:cs typeface="Times New Roman" panose="02020603050405020304" pitchFamily="18" charset="0"/>
              </a:rPr>
              <a:t>Inter-personal/provider-consumer/user relationship</a:t>
            </a:r>
            <a:br>
              <a:rPr lang="en-US" sz="3600" b="1" u="sng" dirty="0">
                <a:solidFill>
                  <a:srgbClr val="FF0000"/>
                </a:solidFill>
                <a:latin typeface="Times New Roman" panose="02020603050405020304" pitchFamily="18" charset="0"/>
                <a:cs typeface="Times New Roman" panose="02020603050405020304" pitchFamily="18" charset="0"/>
              </a:rPr>
            </a:br>
            <a:endParaRPr lang="en-US" sz="3600" b="1" u="sng"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9545" y="1414145"/>
            <a:ext cx="11871960" cy="4351338"/>
          </a:xfrm>
        </p:spPr>
        <p:txBody>
          <a:bodyPr>
            <a:noAutofit/>
          </a:bodyPr>
          <a:lstStyle/>
          <a:p>
            <a:pPr algn="just"/>
            <a:r>
              <a:rPr lang="en-US" sz="3200" dirty="0" smtClean="0">
                <a:latin typeface="Times New Roman" panose="02020603050405020304" pitchFamily="18" charset="0"/>
                <a:cs typeface="Times New Roman" panose="02020603050405020304" pitchFamily="18" charset="0"/>
              </a:rPr>
              <a:t>An </a:t>
            </a:r>
            <a:r>
              <a:rPr lang="en-US" sz="3200" dirty="0">
                <a:latin typeface="Times New Roman" panose="02020603050405020304" pitchFamily="18" charset="0"/>
                <a:cs typeface="Times New Roman" panose="02020603050405020304" pitchFamily="18" charset="0"/>
              </a:rPr>
              <a:t>interpersonal relationship is a relatively long-term or short term association between two or more people.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This association may be based on regular business interactions, or provider consumer relationship for health services.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Interpersonal relationships take place in a great variety of contexts, such as family, friends, marriage, social work, and neighborhoods.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They may be regulated by law, custom, or mutual agreement, and are the basis of social groups and society as a whole.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Although humans are fundamentally social creatures, interpersonal relationships are not always healthy.</a:t>
            </a:r>
            <a:endParaRPr lang="en-US" sz="3200" dirty="0" smtClean="0">
              <a:latin typeface="Times New Roman" panose="02020603050405020304" pitchFamily="18" charset="0"/>
              <a:cs typeface="Times New Roman" panose="02020603050405020304" pitchFamily="18" charset="0"/>
            </a:endParaRPr>
          </a:p>
          <a:p>
            <a:pPr algn="just"/>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1358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237" y="2617477"/>
            <a:ext cx="10515600" cy="1577451"/>
          </a:xfrm>
        </p:spPr>
        <p:txBody>
          <a:bodyPr>
            <a:normAutofit/>
          </a:bodyPr>
          <a:lstStyle/>
          <a:p>
            <a:pPr marL="0" indent="0" algn="ctr">
              <a:buNone/>
            </a:pPr>
            <a:r>
              <a:rPr lang="en-US" sz="4800" dirty="0" smtClean="0">
                <a:solidFill>
                  <a:srgbClr val="FF0000"/>
                </a:solidFill>
              </a:rPr>
              <a:t>Thank you</a:t>
            </a:r>
            <a:endParaRPr lang="en-US" sz="4800" dirty="0">
              <a:solidFill>
                <a:srgbClr val="FF0000"/>
              </a:solidFill>
            </a:endParaRPr>
          </a:p>
        </p:txBody>
      </p:sp>
    </p:spTree>
    <p:extLst>
      <p:ext uri="{BB962C8B-B14F-4D97-AF65-F5344CB8AC3E}">
        <p14:creationId xmlns:p14="http://schemas.microsoft.com/office/powerpoint/2010/main" val="2977647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8190" y="1174115"/>
            <a:ext cx="10515600" cy="4351338"/>
          </a:xfrm>
        </p:spPr>
        <p:txBody>
          <a:bodyPr>
            <a:normAutofit/>
          </a:bodyPr>
          <a:lstStyle/>
          <a:p>
            <a:pPr marL="0" indent="0">
              <a:buNone/>
            </a:pPr>
            <a:r>
              <a:rPr lang="en-US" sz="4000" b="1" dirty="0">
                <a:solidFill>
                  <a:srgbClr val="0070C0"/>
                </a:solidFill>
                <a:latin typeface="Times New Roman" panose="02020603050405020304" pitchFamily="18" charset="0"/>
                <a:cs typeface="Times New Roman" panose="02020603050405020304" pitchFamily="18" charset="0"/>
              </a:rPr>
              <a:t>Three success elements in Relationships </a:t>
            </a:r>
            <a:endParaRPr lang="en-US" sz="4000" b="1" dirty="0" smtClean="0">
              <a:solidFill>
                <a:srgbClr val="0070C0"/>
              </a:solidFill>
              <a:latin typeface="Times New Roman" panose="02020603050405020304" pitchFamily="18" charset="0"/>
              <a:cs typeface="Times New Roman" panose="02020603050405020304" pitchFamily="18" charset="0"/>
            </a:endParaRPr>
          </a:p>
          <a:p>
            <a:pPr marL="0" indent="0">
              <a:buNone/>
            </a:pPr>
            <a:r>
              <a:rPr lang="en-US" sz="4000" dirty="0" smtClean="0">
                <a:latin typeface="Times New Roman" panose="02020603050405020304" pitchFamily="18" charset="0"/>
                <a:cs typeface="Times New Roman" panose="02020603050405020304" pitchFamily="18" charset="0"/>
              </a:rPr>
              <a:t>It </a:t>
            </a:r>
            <a:r>
              <a:rPr lang="en-US" sz="4000" dirty="0">
                <a:latin typeface="Times New Roman" panose="02020603050405020304" pitchFamily="18" charset="0"/>
                <a:cs typeface="Times New Roman" panose="02020603050405020304" pitchFamily="18" charset="0"/>
              </a:rPr>
              <a:t>takes a combination of: </a:t>
            </a:r>
            <a:endParaRPr lang="en-US" sz="4000" dirty="0" smtClean="0">
              <a:latin typeface="Times New Roman" panose="02020603050405020304" pitchFamily="18" charset="0"/>
              <a:cs typeface="Times New Roman" panose="02020603050405020304" pitchFamily="18" charset="0"/>
            </a:endParaRPr>
          </a:p>
          <a:p>
            <a:pPr marL="0" indent="0">
              <a:buNone/>
            </a:pPr>
            <a:r>
              <a:rPr lang="en-US" sz="4000" dirty="0" smtClean="0">
                <a:latin typeface="Times New Roman" panose="02020603050405020304" pitchFamily="18" charset="0"/>
                <a:cs typeface="Times New Roman" panose="02020603050405020304" pitchFamily="18" charset="0"/>
              </a:rPr>
              <a:t>1</a:t>
            </a:r>
            <a:r>
              <a:rPr lang="en-US" sz="4000" dirty="0">
                <a:latin typeface="Times New Roman" panose="02020603050405020304" pitchFamily="18" charset="0"/>
                <a:cs typeface="Times New Roman" panose="02020603050405020304" pitchFamily="18" charset="0"/>
              </a:rPr>
              <a:t>. Self-awareness, </a:t>
            </a:r>
            <a:endParaRPr lang="en-US" sz="4000" dirty="0" smtClean="0">
              <a:latin typeface="Times New Roman" panose="02020603050405020304" pitchFamily="18" charset="0"/>
              <a:cs typeface="Times New Roman" panose="02020603050405020304" pitchFamily="18" charset="0"/>
            </a:endParaRPr>
          </a:p>
          <a:p>
            <a:pPr marL="0" indent="0">
              <a:buNone/>
            </a:pPr>
            <a:r>
              <a:rPr lang="en-US" sz="4000" dirty="0" smtClean="0">
                <a:latin typeface="Times New Roman" panose="02020603050405020304" pitchFamily="18" charset="0"/>
                <a:cs typeface="Times New Roman" panose="02020603050405020304" pitchFamily="18" charset="0"/>
              </a:rPr>
              <a:t>2</a:t>
            </a:r>
            <a:r>
              <a:rPr lang="en-US" sz="4000" dirty="0">
                <a:latin typeface="Times New Roman" panose="02020603050405020304" pitchFamily="18" charset="0"/>
                <a:cs typeface="Times New Roman" panose="02020603050405020304" pitchFamily="18" charset="0"/>
              </a:rPr>
              <a:t>. Self confidence, </a:t>
            </a:r>
            <a:endParaRPr lang="en-US" sz="4000" dirty="0" smtClean="0">
              <a:latin typeface="Times New Roman" panose="02020603050405020304" pitchFamily="18" charset="0"/>
              <a:cs typeface="Times New Roman" panose="02020603050405020304" pitchFamily="18" charset="0"/>
            </a:endParaRPr>
          </a:p>
          <a:p>
            <a:pPr marL="0" indent="0">
              <a:buNone/>
            </a:pPr>
            <a:r>
              <a:rPr lang="en-US" sz="4000" dirty="0" smtClean="0">
                <a:latin typeface="Times New Roman" panose="02020603050405020304" pitchFamily="18" charset="0"/>
                <a:cs typeface="Times New Roman" panose="02020603050405020304" pitchFamily="18" charset="0"/>
              </a:rPr>
              <a:t>3</a:t>
            </a:r>
            <a:r>
              <a:rPr lang="en-US" sz="4000" dirty="0">
                <a:latin typeface="Times New Roman" panose="02020603050405020304" pitchFamily="18" charset="0"/>
                <a:cs typeface="Times New Roman" panose="02020603050405020304" pitchFamily="18" charset="0"/>
              </a:rPr>
              <a:t>. Communication skills </a:t>
            </a:r>
          </a:p>
        </p:txBody>
      </p:sp>
    </p:spTree>
    <p:extLst>
      <p:ext uri="{BB962C8B-B14F-4D97-AF65-F5344CB8AC3E}">
        <p14:creationId xmlns:p14="http://schemas.microsoft.com/office/powerpoint/2010/main" val="2821077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168" y="121917"/>
            <a:ext cx="9603275" cy="1049235"/>
          </a:xfrm>
        </p:spPr>
        <p:txBody>
          <a:bodyPr/>
          <a:lstStyle/>
          <a:p>
            <a:r>
              <a:rPr lang="en-US" b="1" dirty="0">
                <a:latin typeface="Times New Roman" panose="02020603050405020304" pitchFamily="18" charset="0"/>
                <a:ea typeface="Calibri" panose="020F0502020204030204" pitchFamily="34" charset="0"/>
                <a:cs typeface="Arial" panose="020B0604020202020204" pitchFamily="34" charset="0"/>
              </a:rPr>
              <a:t>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The Nurse-Client Relationship</a:t>
            </a:r>
            <a:endParaRPr lang="en-US" dirty="0">
              <a:solidFill>
                <a:srgbClr val="FF0000"/>
              </a:solidFill>
            </a:endParaRPr>
          </a:p>
        </p:txBody>
      </p:sp>
      <p:sp>
        <p:nvSpPr>
          <p:cNvPr id="3" name="Content Placeholder 2"/>
          <p:cNvSpPr>
            <a:spLocks noGrp="1"/>
          </p:cNvSpPr>
          <p:nvPr>
            <p:ph idx="1"/>
          </p:nvPr>
        </p:nvSpPr>
        <p:spPr>
          <a:xfrm>
            <a:off x="225631" y="1171152"/>
            <a:ext cx="11732821" cy="4885264"/>
          </a:xfrm>
        </p:spPr>
        <p:txBody>
          <a:bodyPr>
            <a:normAutofit lnSpcReduction="10000"/>
          </a:bodyPr>
          <a:lstStyle/>
          <a:p>
            <a:pPr marL="0" indent="0" algn="just">
              <a:buNone/>
            </a:pPr>
            <a:r>
              <a:rPr lang="en-US" sz="4200" dirty="0" smtClean="0">
                <a:solidFill>
                  <a:schemeClr val="tx1"/>
                </a:solidFill>
                <a:latin typeface="Times New Roman" panose="02020603050405020304" pitchFamily="18" charset="0"/>
                <a:cs typeface="Times New Roman" panose="02020603050405020304" pitchFamily="18" charset="0"/>
              </a:rPr>
              <a:t>The </a:t>
            </a:r>
            <a:r>
              <a:rPr lang="en-US" sz="4200" dirty="0">
                <a:solidFill>
                  <a:schemeClr val="tx1"/>
                </a:solidFill>
                <a:latin typeface="Times New Roman" panose="02020603050405020304" pitchFamily="18" charset="0"/>
                <a:cs typeface="Times New Roman" panose="02020603050405020304" pitchFamily="18" charset="0"/>
              </a:rPr>
              <a:t>nurse-client relationship is professional and therapeutic. It ensures the client’s needs    are first and foremost. </a:t>
            </a:r>
          </a:p>
          <a:p>
            <a:pPr algn="just"/>
            <a:r>
              <a:rPr lang="en-US" sz="4200" dirty="0">
                <a:solidFill>
                  <a:schemeClr val="tx1"/>
                </a:solidFill>
                <a:latin typeface="Times New Roman" panose="02020603050405020304" pitchFamily="18" charset="0"/>
                <a:cs typeface="Times New Roman" panose="02020603050405020304" pitchFamily="18" charset="0"/>
              </a:rPr>
              <a:t>   It exists to meet the needs of the client, not the needs of the nurse. </a:t>
            </a:r>
          </a:p>
          <a:p>
            <a:pPr algn="just"/>
            <a:r>
              <a:rPr lang="en-US" sz="4200" dirty="0">
                <a:solidFill>
                  <a:schemeClr val="tx1"/>
                </a:solidFill>
                <a:latin typeface="Times New Roman" panose="02020603050405020304" pitchFamily="18" charset="0"/>
                <a:cs typeface="Times New Roman" panose="02020603050405020304" pitchFamily="18" charset="0"/>
              </a:rPr>
              <a:t>   It is always the nurse who is responsible for establishing and maintaining boundaries with clients, regardless of how the patient behaves</a:t>
            </a:r>
            <a:r>
              <a:rPr lang="en-US" sz="3900" dirty="0">
                <a:solidFill>
                  <a:schemeClr val="tx1"/>
                </a:solidFill>
                <a:latin typeface="Times New Roman" panose="02020603050405020304" pitchFamily="18" charset="0"/>
                <a:cs typeface="Times New Roman" panose="02020603050405020304" pitchFamily="18" charset="0"/>
              </a:rPr>
              <a:t>. </a:t>
            </a:r>
            <a:endParaRPr lang="en-US" sz="28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endParaRPr>
          </a:p>
        </p:txBody>
      </p:sp>
    </p:spTree>
    <p:custDataLst>
      <p:tags r:id="rId1"/>
    </p:custDataLst>
    <p:extLst>
      <p:ext uri="{BB962C8B-B14F-4D97-AF65-F5344CB8AC3E}">
        <p14:creationId xmlns:p14="http://schemas.microsoft.com/office/powerpoint/2010/main" val="9852385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979716" y="1236464"/>
            <a:ext cx="9632154" cy="4681731"/>
          </a:xfrm>
          <a:prstGeom prst="rect">
            <a:avLst/>
          </a:prstGeom>
        </p:spPr>
        <p:txBody>
          <a:bodyPr wrap="square">
            <a:spAutoFit/>
          </a:bodyPr>
          <a:lstStyle/>
          <a:p>
            <a:r>
              <a:rPr lang="en-US" sz="3200" b="1" dirty="0">
                <a:solidFill>
                  <a:schemeClr val="accent1"/>
                </a:solidFill>
              </a:rPr>
              <a:t>There are five components of the nurse-client relationship:</a:t>
            </a:r>
          </a:p>
          <a:p>
            <a:pPr marL="2003425" indent="-514350">
              <a:lnSpc>
                <a:spcPct val="150000"/>
              </a:lnSpc>
              <a:buFont typeface="+mj-lt"/>
              <a:buAutoNum type="arabicPeriod"/>
            </a:pPr>
            <a:r>
              <a:rPr lang="en-US" sz="3200" b="1" dirty="0">
                <a:solidFill>
                  <a:schemeClr val="tx1"/>
                </a:solidFill>
              </a:rPr>
              <a:t> Trust, </a:t>
            </a:r>
          </a:p>
          <a:p>
            <a:pPr marL="2003425" indent="-514350">
              <a:lnSpc>
                <a:spcPct val="150000"/>
              </a:lnSpc>
              <a:buFont typeface="+mj-lt"/>
              <a:buAutoNum type="arabicPeriod"/>
            </a:pPr>
            <a:r>
              <a:rPr lang="en-US" sz="3200" b="1" dirty="0">
                <a:solidFill>
                  <a:schemeClr val="tx1"/>
                </a:solidFill>
              </a:rPr>
              <a:t>Respect, </a:t>
            </a:r>
          </a:p>
          <a:p>
            <a:pPr marL="2003425" indent="-514350">
              <a:lnSpc>
                <a:spcPct val="150000"/>
              </a:lnSpc>
              <a:buFont typeface="+mj-lt"/>
              <a:buAutoNum type="arabicPeriod"/>
            </a:pPr>
            <a:r>
              <a:rPr lang="en-US" sz="3200" b="1" dirty="0">
                <a:solidFill>
                  <a:schemeClr val="tx1"/>
                </a:solidFill>
              </a:rPr>
              <a:t>Professional Intimacy, </a:t>
            </a:r>
          </a:p>
          <a:p>
            <a:pPr marL="2003425" indent="-514350">
              <a:lnSpc>
                <a:spcPct val="150000"/>
              </a:lnSpc>
              <a:buFont typeface="+mj-lt"/>
              <a:buAutoNum type="arabicPeriod"/>
            </a:pPr>
            <a:r>
              <a:rPr lang="en-US" sz="3200" b="1" dirty="0">
                <a:solidFill>
                  <a:schemeClr val="tx1"/>
                </a:solidFill>
              </a:rPr>
              <a:t>Empathy And </a:t>
            </a:r>
          </a:p>
          <a:p>
            <a:pPr marL="2003425" indent="-514350">
              <a:lnSpc>
                <a:spcPct val="150000"/>
              </a:lnSpc>
              <a:buFont typeface="+mj-lt"/>
              <a:buAutoNum type="arabicPeriod"/>
            </a:pPr>
            <a:r>
              <a:rPr lang="en-US" sz="3200" b="1" dirty="0">
                <a:solidFill>
                  <a:schemeClr val="tx1"/>
                </a:solidFill>
              </a:rPr>
              <a:t>Power. </a:t>
            </a:r>
          </a:p>
        </p:txBody>
      </p:sp>
      <p:sp>
        <p:nvSpPr>
          <p:cNvPr id="9" name="Title 1"/>
          <p:cNvSpPr>
            <a:spLocks noGrp="1"/>
          </p:cNvSpPr>
          <p:nvPr>
            <p:ph type="title"/>
          </p:nvPr>
        </p:nvSpPr>
        <p:spPr>
          <a:xfrm>
            <a:off x="653293" y="412860"/>
            <a:ext cx="10285001" cy="1049235"/>
          </a:xfrm>
        </p:spPr>
        <p:txBody>
          <a:bodyPr>
            <a:noAutofit/>
          </a:bodyPr>
          <a:lstStyle/>
          <a:p>
            <a:r>
              <a:rPr lang="en-US" sz="3600" b="1" cap="none" dirty="0">
                <a:latin typeface="Times New Roman" panose="02020603050405020304" pitchFamily="18" charset="0"/>
                <a:ea typeface="Calibri" panose="020F0502020204030204" pitchFamily="34" charset="0"/>
                <a:cs typeface="Arial" panose="020B0604020202020204" pitchFamily="34" charset="0"/>
              </a:rPr>
              <a:t>The Components Of The Nurse-client Relationship</a:t>
            </a:r>
            <a:endParaRPr lang="en-US" sz="3600" cap="none" dirty="0"/>
          </a:p>
        </p:txBody>
      </p:sp>
    </p:spTree>
    <p:custDataLst>
      <p:tags r:id="rId1"/>
    </p:custDataLst>
    <p:extLst>
      <p:ext uri="{BB962C8B-B14F-4D97-AF65-F5344CB8AC3E}">
        <p14:creationId xmlns:p14="http://schemas.microsoft.com/office/powerpoint/2010/main" val="16352736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wipe(down)">
                                      <p:cBhvr>
                                        <p:cTn id="14" dur="500"/>
                                        <p:tgtEl>
                                          <p:spTgt spid="8">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Effect transition="in" filter="barn(inVertical)">
                                      <p:cBhvr>
                                        <p:cTn id="19" dur="500"/>
                                        <p:tgtEl>
                                          <p:spTgt spid="8">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8">
                                            <p:txEl>
                                              <p:pRg st="2" end="2"/>
                                            </p:txEl>
                                          </p:spTgt>
                                        </p:tgtEl>
                                        <p:attrNameLst>
                                          <p:attrName>style.visibility</p:attrName>
                                        </p:attrNameLst>
                                      </p:cBhvr>
                                      <p:to>
                                        <p:strVal val="visible"/>
                                      </p:to>
                                    </p:set>
                                    <p:animEffect transition="in" filter="barn(inVertical)">
                                      <p:cBhvr>
                                        <p:cTn id="24" dur="500"/>
                                        <p:tgtEl>
                                          <p:spTgt spid="8">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8">
                                            <p:txEl>
                                              <p:pRg st="3" end="3"/>
                                            </p:txEl>
                                          </p:spTgt>
                                        </p:tgtEl>
                                        <p:attrNameLst>
                                          <p:attrName>style.visibility</p:attrName>
                                        </p:attrNameLst>
                                      </p:cBhvr>
                                      <p:to>
                                        <p:strVal val="visible"/>
                                      </p:to>
                                    </p:set>
                                    <p:animEffect transition="in" filter="barn(inVertical)">
                                      <p:cBhvr>
                                        <p:cTn id="29" dur="500"/>
                                        <p:tgtEl>
                                          <p:spTgt spid="8">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8">
                                            <p:txEl>
                                              <p:pRg st="4" end="4"/>
                                            </p:txEl>
                                          </p:spTgt>
                                        </p:tgtEl>
                                        <p:attrNameLst>
                                          <p:attrName>style.visibility</p:attrName>
                                        </p:attrNameLst>
                                      </p:cBhvr>
                                      <p:to>
                                        <p:strVal val="visible"/>
                                      </p:to>
                                    </p:set>
                                    <p:animEffect transition="in" filter="barn(inVertical)">
                                      <p:cBhvr>
                                        <p:cTn id="34" dur="500"/>
                                        <p:tgtEl>
                                          <p:spTgt spid="8">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8">
                                            <p:txEl>
                                              <p:pRg st="5" end="5"/>
                                            </p:txEl>
                                          </p:spTgt>
                                        </p:tgtEl>
                                        <p:attrNameLst>
                                          <p:attrName>style.visibility</p:attrName>
                                        </p:attrNameLst>
                                      </p:cBhvr>
                                      <p:to>
                                        <p:strVal val="visible"/>
                                      </p:to>
                                    </p:set>
                                    <p:animEffect transition="in" filter="barn(inVertical)">
                                      <p:cBhvr>
                                        <p:cTn id="39"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55989" y="761117"/>
            <a:ext cx="10948601" cy="5171737"/>
          </a:xfrm>
          <a:prstGeom prst="rect">
            <a:avLst/>
          </a:prstGeom>
        </p:spPr>
        <p:txBody>
          <a:bodyPr wrap="square">
            <a:spAutoFit/>
          </a:bodyPr>
          <a:lstStyle/>
          <a:p>
            <a:pPr algn="just">
              <a:lnSpc>
                <a:spcPct val="150000"/>
              </a:lnSpc>
            </a:pPr>
            <a:r>
              <a:rPr lang="en-US" sz="3200" dirty="0" smtClean="0">
                <a:solidFill>
                  <a:srgbClr val="00B0F0"/>
                </a:solidFill>
                <a:latin typeface="Times New Roman" panose="02020603050405020304" pitchFamily="18" charset="0"/>
                <a:cs typeface="Times New Roman" panose="02020603050405020304" pitchFamily="18" charset="0"/>
              </a:rPr>
              <a:t>1.Trust</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a:solidFill>
                  <a:schemeClr val="tx1"/>
                </a:solidFill>
                <a:latin typeface="Times New Roman" panose="02020603050405020304" pitchFamily="18" charset="0"/>
                <a:cs typeface="Times New Roman" panose="02020603050405020304" pitchFamily="18" charset="0"/>
              </a:rPr>
              <a:t>Trust is critical in the nurse-client relationship because the client is in a vulnerable position</a:t>
            </a:r>
            <a:r>
              <a:rPr lang="en-US" sz="3200" dirty="0" smtClean="0">
                <a:solidFill>
                  <a:schemeClr val="tx1"/>
                </a:solidFill>
                <a:latin typeface="Times New Roman" panose="02020603050405020304" pitchFamily="18" charset="0"/>
                <a:cs typeface="Times New Roman" panose="02020603050405020304" pitchFamily="18" charset="0"/>
              </a:rPr>
              <a:t>.</a:t>
            </a:r>
          </a:p>
          <a:p>
            <a:pPr algn="just">
              <a:lnSpc>
                <a:spcPct val="150000"/>
              </a:lnSpc>
            </a:pPr>
            <a:r>
              <a:rPr lang="en-US" sz="3200" dirty="0">
                <a:solidFill>
                  <a:srgbClr val="00B0F0"/>
                </a:solidFill>
                <a:latin typeface="Times New Roman" panose="02020603050405020304" pitchFamily="18" charset="0"/>
                <a:cs typeface="Times New Roman" panose="02020603050405020304" pitchFamily="18" charset="0"/>
              </a:rPr>
              <a:t>2. Respect</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Respect is the recognition of the inherent dignity, worth and uniqueness of every individual, regardless of socio-economic status, personal attributes and the nature of the health problem.</a:t>
            </a:r>
          </a:p>
          <a:p>
            <a:pPr marL="742950" indent="-742950" algn="just">
              <a:lnSpc>
                <a:spcPct val="150000"/>
              </a:lnSpc>
              <a:buAutoNum type="arabicPeriod"/>
            </a:pPr>
            <a:endParaRPr lang="en-US" sz="3200" dirty="0">
              <a:solidFill>
                <a:schemeClr val="tx1"/>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77851452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51262" y="225416"/>
            <a:ext cx="11280663" cy="5809732"/>
          </a:xfrm>
          <a:prstGeom prst="rect">
            <a:avLst/>
          </a:prstGeom>
        </p:spPr>
        <p:txBody>
          <a:bodyPr wrap="square">
            <a:spAutoFit/>
          </a:bodyPr>
          <a:lstStyle/>
          <a:p>
            <a:pPr algn="just">
              <a:lnSpc>
                <a:spcPct val="150000"/>
              </a:lnSpc>
            </a:pPr>
            <a:r>
              <a:rPr lang="en-US" sz="3600" b="1" dirty="0">
                <a:solidFill>
                  <a:srgbClr val="00B0F0"/>
                </a:solidFill>
                <a:latin typeface="Times New Roman" panose="02020603050405020304" pitchFamily="18" charset="0"/>
                <a:cs typeface="Times New Roman" panose="02020603050405020304" pitchFamily="18" charset="0"/>
              </a:rPr>
              <a:t>3. Professional intimacy </a:t>
            </a:r>
            <a:r>
              <a:rPr lang="en-US" sz="3600" dirty="0">
                <a:latin typeface="Times New Roman" panose="02020603050405020304" pitchFamily="18" charset="0"/>
                <a:cs typeface="Times New Roman" panose="02020603050405020304" pitchFamily="18" charset="0"/>
              </a:rPr>
              <a:t>:Professional intimacy is inherent in the type of care and services that nurses provide. </a:t>
            </a:r>
          </a:p>
          <a:p>
            <a:pPr algn="just">
              <a:lnSpc>
                <a:spcPct val="150000"/>
              </a:lnSpc>
            </a:pPr>
            <a:r>
              <a:rPr lang="en-US" sz="3600" dirty="0">
                <a:latin typeface="Times New Roman" panose="02020603050405020304" pitchFamily="18" charset="0"/>
                <a:cs typeface="Times New Roman" panose="02020603050405020304" pitchFamily="18" charset="0"/>
              </a:rPr>
              <a:t>   It may relate to the physical activities, such as bathing, that nurses perform for, and with, the client that creates closeness. Professional intimacy can also involve psychological, spiritual and social elements that are identified in the plan of care. </a:t>
            </a:r>
          </a:p>
        </p:txBody>
      </p:sp>
    </p:spTree>
    <p:custDataLst>
      <p:tags r:id="rId1"/>
    </p:custDataLst>
    <p:extLst>
      <p:ext uri="{BB962C8B-B14F-4D97-AF65-F5344CB8AC3E}">
        <p14:creationId xmlns:p14="http://schemas.microsoft.com/office/powerpoint/2010/main" val="15175724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9382" y="650006"/>
            <a:ext cx="11038227" cy="4433073"/>
          </a:xfrm>
          <a:prstGeom prst="rect">
            <a:avLst/>
          </a:prstGeom>
        </p:spPr>
        <p:txBody>
          <a:bodyPr wrap="square">
            <a:spAutoFit/>
          </a:bodyPr>
          <a:lstStyle/>
          <a:p>
            <a:pPr algn="just">
              <a:lnSpc>
                <a:spcPct val="150000"/>
              </a:lnSpc>
            </a:pPr>
            <a:r>
              <a:rPr lang="en-US" sz="3200" b="1" dirty="0">
                <a:solidFill>
                  <a:srgbClr val="00B0F0"/>
                </a:solidFill>
                <a:latin typeface="Times New Roman" panose="02020603050405020304" pitchFamily="18" charset="0"/>
                <a:cs typeface="Times New Roman" panose="02020603050405020304" pitchFamily="18" charset="0"/>
              </a:rPr>
              <a:t>4. Empathy</a:t>
            </a:r>
            <a:r>
              <a:rPr lang="en-US" sz="3200" b="1" dirty="0">
                <a:latin typeface="Times New Roman" panose="02020603050405020304" pitchFamily="18" charset="0"/>
                <a:cs typeface="Times New Roman" panose="02020603050405020304" pitchFamily="18" charset="0"/>
              </a:rPr>
              <a:t>: </a:t>
            </a:r>
            <a:r>
              <a:rPr lang="en-US" sz="3200" dirty="0">
                <a:solidFill>
                  <a:schemeClr val="tx1"/>
                </a:solidFill>
                <a:latin typeface="Times New Roman" panose="02020603050405020304" pitchFamily="18" charset="0"/>
                <a:cs typeface="Times New Roman" panose="02020603050405020304" pitchFamily="18" charset="0"/>
              </a:rPr>
              <a:t>Empathy is the expression of understanding, validating and resonating with the meaning that the health care experience holds for the client. </a:t>
            </a:r>
          </a:p>
          <a:p>
            <a:pPr algn="just">
              <a:lnSpc>
                <a:spcPct val="150000"/>
              </a:lnSpc>
            </a:pPr>
            <a:r>
              <a:rPr lang="en-US" sz="3200" dirty="0">
                <a:solidFill>
                  <a:schemeClr val="tx1"/>
                </a:solidFill>
                <a:latin typeface="Times New Roman" panose="02020603050405020304" pitchFamily="18" charset="0"/>
                <a:cs typeface="Times New Roman" panose="02020603050405020304" pitchFamily="18" charset="0"/>
              </a:rPr>
              <a:t>    In nursing, empathy includes appropriate emotional distance from the client to ensure objectivity and an appropriate professional response</a:t>
            </a:r>
            <a:r>
              <a:rPr lang="en-US" sz="3200" dirty="0">
                <a:latin typeface="Times New Roman" panose="02020603050405020304" pitchFamily="18" charset="0"/>
                <a:cs typeface="Times New Roman" panose="02020603050405020304" pitchFamily="18" charset="0"/>
              </a:rPr>
              <a:t>.</a:t>
            </a:r>
          </a:p>
        </p:txBody>
      </p:sp>
    </p:spTree>
    <p:custDataLst>
      <p:tags r:id="rId1"/>
    </p:custDataLst>
    <p:extLst>
      <p:ext uri="{BB962C8B-B14F-4D97-AF65-F5344CB8AC3E}">
        <p14:creationId xmlns:p14="http://schemas.microsoft.com/office/powerpoint/2010/main" val="4213893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1|6.7"/>
</p:tagLst>
</file>

<file path=ppt/tags/tag2.xml><?xml version="1.0" encoding="utf-8"?>
<p:tagLst xmlns:a="http://schemas.openxmlformats.org/drawingml/2006/main" xmlns:r="http://schemas.openxmlformats.org/officeDocument/2006/relationships" xmlns:p="http://schemas.openxmlformats.org/presentationml/2006/main">
  <p:tag name="TIMING" val="|7.8"/>
</p:tagLst>
</file>

<file path=ppt/tags/tag3.xml><?xml version="1.0" encoding="utf-8"?>
<p:tagLst xmlns:a="http://schemas.openxmlformats.org/drawingml/2006/main" xmlns:r="http://schemas.openxmlformats.org/officeDocument/2006/relationships" xmlns:p="http://schemas.openxmlformats.org/presentationml/2006/main">
  <p:tag name="TIMING" val="|0.3|15.2|33.3|33.3"/>
</p:tagLst>
</file>

<file path=ppt/tags/tag4.xml><?xml version="1.0" encoding="utf-8"?>
<p:tagLst xmlns:a="http://schemas.openxmlformats.org/drawingml/2006/main" xmlns:r="http://schemas.openxmlformats.org/officeDocument/2006/relationships" xmlns:p="http://schemas.openxmlformats.org/presentationml/2006/main">
  <p:tag name="TIMING" val="|4.4|0.8|52.8|6.9|36.4"/>
</p:tagLst>
</file>

<file path=ppt/tags/tag5.xml><?xml version="1.0" encoding="utf-8"?>
<p:tagLst xmlns:a="http://schemas.openxmlformats.org/drawingml/2006/main" xmlns:r="http://schemas.openxmlformats.org/officeDocument/2006/relationships" xmlns:p="http://schemas.openxmlformats.org/presentationml/2006/main">
  <p:tag name="TIMING" val="|1.3|11.5"/>
</p:tagLst>
</file>

<file path=ppt/tags/tag6.xml><?xml version="1.0" encoding="utf-8"?>
<p:tagLst xmlns:a="http://schemas.openxmlformats.org/drawingml/2006/main" xmlns:r="http://schemas.openxmlformats.org/officeDocument/2006/relationships" xmlns:p="http://schemas.openxmlformats.org/presentationml/2006/main">
  <p:tag name="TIMING" val="|4.8|7.4|10.5|9.5|7.1"/>
</p:tagLst>
</file>

<file path=ppt/tags/tag7.xml><?xml version="1.0" encoding="utf-8"?>
<p:tagLst xmlns:a="http://schemas.openxmlformats.org/drawingml/2006/main" xmlns:r="http://schemas.openxmlformats.org/officeDocument/2006/relationships" xmlns:p="http://schemas.openxmlformats.org/presentationml/2006/main">
  <p:tag name="TIMING" val="|2.4|9.4|5.5|2.4|4.2|8.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559</TotalTime>
  <Words>1166</Words>
  <Application>Microsoft Office PowerPoint</Application>
  <PresentationFormat>Widescreen</PresentationFormat>
  <Paragraphs>108</Paragraphs>
  <Slides>30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Times New Roman</vt:lpstr>
      <vt:lpstr>Office Theme</vt:lpstr>
      <vt:lpstr>PowerPoint Presentation</vt:lpstr>
      <vt:lpstr>Objectives:</vt:lpstr>
      <vt:lpstr>Inter-personal/provider-consumer/user relationship </vt:lpstr>
      <vt:lpstr>PowerPoint Presentation</vt:lpstr>
      <vt:lpstr> The Nurse-Client Relationship</vt:lpstr>
      <vt:lpstr>The Components Of The Nurse-client Relationship</vt:lpstr>
      <vt:lpstr>PowerPoint Presentation</vt:lpstr>
      <vt:lpstr>PowerPoint Presentation</vt:lpstr>
      <vt:lpstr>PowerPoint Presentation</vt:lpstr>
      <vt:lpstr>PowerPoint Presentation</vt:lpstr>
      <vt:lpstr>Characteristics  of professional (nurse-client)  relationships </vt:lpstr>
      <vt:lpstr>PowerPoint Presentation</vt:lpstr>
      <vt:lpstr>Phases of the nurse-patient relationship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Qais ALsheikh</dc:creator>
  <cp:lastModifiedBy>Maher</cp:lastModifiedBy>
  <cp:revision>54</cp:revision>
  <dcterms:created xsi:type="dcterms:W3CDTF">2020-06-06T21:59:02Z</dcterms:created>
  <dcterms:modified xsi:type="dcterms:W3CDTF">2023-11-29T15:35:51Z</dcterms:modified>
</cp:coreProperties>
</file>